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6"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7.0209609215514723E-2"/>
          <c:y val="4.7667424590081706E-2"/>
          <c:w val="0.90509903275979386"/>
          <c:h val="0.59770329540917588"/>
        </c:manualLayout>
      </c:layout>
      <c:lineChart>
        <c:grouping val="standard"/>
        <c:ser>
          <c:idx val="0"/>
          <c:order val="0"/>
          <c:tx>
            <c:strRef>
              <c:f>Sheet1!$B$1</c:f>
              <c:strCache>
                <c:ptCount val="1"/>
                <c:pt idx="0">
                  <c:v>Hurricane threat level</c:v>
                </c:pt>
              </c:strCache>
            </c:strRef>
          </c:tx>
          <c:dLbls>
            <c:showVal val="1"/>
            <c:separator> </c:separator>
          </c:dLbls>
          <c:cat>
            <c:strRef>
              <c:f>Sheet1!$A$2:$A$6</c:f>
              <c:strCache>
                <c:ptCount val="5"/>
                <c:pt idx="0">
                  <c:v>  12328 Bay Area Blvd., Houston, TX
</c:v>
                </c:pt>
                <c:pt idx="1">
                  <c:v>  12688 FM 1960, Huffman, TX
</c:v>
                </c:pt>
                <c:pt idx="2">
                  <c:v> 29608 Liberty Ln., Tomball, TX
</c:v>
                </c:pt>
                <c:pt idx="3">
                  <c:v>650 Oats Rd., Houston, TX</c:v>
                </c:pt>
                <c:pt idx="4">
                  <c:v>1400 Travis St., Houston, TX</c:v>
                </c:pt>
              </c:strCache>
            </c:strRef>
          </c:cat>
          <c:val>
            <c:numRef>
              <c:f>Sheet1!$B$2:$B$6</c:f>
              <c:numCache>
                <c:formatCode>General</c:formatCode>
                <c:ptCount val="5"/>
                <c:pt idx="0">
                  <c:v>2</c:v>
                </c:pt>
                <c:pt idx="1">
                  <c:v>2</c:v>
                </c:pt>
                <c:pt idx="2">
                  <c:v>3</c:v>
                </c:pt>
                <c:pt idx="3">
                  <c:v>3</c:v>
                </c:pt>
                <c:pt idx="4">
                  <c:v>3</c:v>
                </c:pt>
              </c:numCache>
            </c:numRef>
          </c:val>
        </c:ser>
        <c:dLbls>
          <c:showVal val="1"/>
        </c:dLbls>
        <c:marker val="1"/>
        <c:axId val="24846720"/>
        <c:axId val="24848640"/>
      </c:lineChart>
      <c:catAx>
        <c:axId val="24846720"/>
        <c:scaling>
          <c:orientation val="minMax"/>
        </c:scaling>
        <c:axPos val="b"/>
        <c:numFmt formatCode="\abb\cd\f" sourceLinked="0"/>
        <c:majorTickMark val="none"/>
        <c:tickLblPos val="nextTo"/>
        <c:crossAx val="24848640"/>
        <c:crosses val="autoZero"/>
        <c:auto val="1"/>
        <c:lblAlgn val="ctr"/>
        <c:lblOffset val="100"/>
      </c:catAx>
      <c:valAx>
        <c:axId val="24848640"/>
        <c:scaling>
          <c:orientation val="minMax"/>
        </c:scaling>
        <c:axPos val="l"/>
        <c:numFmt formatCode="General" sourceLinked="1"/>
        <c:majorTickMark val="none"/>
        <c:tickLblPos val="nextTo"/>
        <c:crossAx val="24846720"/>
        <c:crosses val="autoZero"/>
        <c:crossBetween val="between"/>
      </c:valAx>
    </c:plotArea>
    <c:legend>
      <c:legendPos val="b"/>
      <c:layout/>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3678EA-A9C4-4C85-9FC7-1902D1D924E9}" type="datetimeFigureOut">
              <a:rPr lang="en-US" smtClean="0"/>
              <a:pPr/>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3678EA-A9C4-4C85-9FC7-1902D1D924E9}" type="datetimeFigureOut">
              <a:rPr lang="en-US" smtClean="0"/>
              <a:pPr/>
              <a:t>9/24/2008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3678EA-A9C4-4C85-9FC7-1902D1D924E9}" type="datetimeFigureOut">
              <a:rPr lang="en-US" smtClean="0"/>
              <a:pPr/>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3678EA-A9C4-4C85-9FC7-1902D1D924E9}" type="datetimeFigureOut">
              <a:rPr lang="en-US" smtClean="0"/>
              <a:pPr/>
              <a:t>9/24/2008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3678EA-A9C4-4C85-9FC7-1902D1D924E9}" type="datetimeFigureOut">
              <a:rPr lang="en-US" smtClean="0"/>
              <a:pPr/>
              <a:t>9/24/2008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678EA-A9C4-4C85-9FC7-1902D1D924E9}" type="datetimeFigureOut">
              <a:rPr lang="en-US" smtClean="0"/>
              <a:pPr/>
              <a:t>9/24/2008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678EA-A9C4-4C85-9FC7-1902D1D924E9}" type="datetimeFigureOut">
              <a:rPr lang="en-US" smtClean="0"/>
              <a:pPr/>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3678EA-A9C4-4C85-9FC7-1902D1D924E9}" type="datetimeFigureOut">
              <a:rPr lang="en-US" smtClean="0"/>
              <a:pPr/>
              <a:t>9/24/2008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8915F1-E7B7-4A7F-A8A7-11B48EAB14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678EA-A9C4-4C85-9FC7-1902D1D924E9}" type="datetimeFigureOut">
              <a:rPr lang="en-US" smtClean="0"/>
              <a:pPr/>
              <a:t>9/24/2008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8915F1-E7B7-4A7F-A8A7-11B48EAB14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latin typeface="Segoe Script" pitchFamily="34" charset="0"/>
              </a:rPr>
              <a:t>Orso</a:t>
            </a:r>
            <a:r>
              <a:rPr lang="en-US" dirty="0" smtClean="0">
                <a:latin typeface="Segoe Script" pitchFamily="34" charset="0"/>
              </a:rPr>
              <a:t> University</a:t>
            </a:r>
            <a:endParaRPr lang="en-US" dirty="0">
              <a:latin typeface="Segoe Script" pitchFamily="34" charset="0"/>
            </a:endParaRPr>
          </a:p>
        </p:txBody>
      </p:sp>
      <p:sp>
        <p:nvSpPr>
          <p:cNvPr id="3" name="Subtitle 2"/>
          <p:cNvSpPr>
            <a:spLocks noGrp="1"/>
          </p:cNvSpPr>
          <p:nvPr>
            <p:ph type="subTitle" idx="1"/>
          </p:nvPr>
        </p:nvSpPr>
        <p:spPr/>
        <p:txBody>
          <a:bodyPr/>
          <a:lstStyle/>
          <a:p>
            <a:r>
              <a:rPr lang="en-US" dirty="0" smtClean="0">
                <a:latin typeface="Segoe Script" pitchFamily="34" charset="0"/>
              </a:rPr>
              <a:t>By; </a:t>
            </a:r>
            <a:r>
              <a:rPr lang="en-US" dirty="0" err="1" smtClean="0">
                <a:latin typeface="Segoe Script" pitchFamily="34" charset="0"/>
              </a:rPr>
              <a:t>Chelsey</a:t>
            </a:r>
            <a:r>
              <a:rPr lang="en-US" dirty="0" smtClean="0">
                <a:latin typeface="Segoe Script" pitchFamily="34" charset="0"/>
              </a:rPr>
              <a:t> </a:t>
            </a:r>
            <a:r>
              <a:rPr lang="en-US" dirty="0" err="1" smtClean="0">
                <a:latin typeface="Segoe Script" pitchFamily="34" charset="0"/>
              </a:rPr>
              <a:t>Henriquez</a:t>
            </a:r>
            <a:endParaRPr lang="en-US" dirty="0">
              <a:latin typeface="Segoe Script"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Conclusion</a:t>
            </a:r>
            <a:endParaRPr lang="en-US" dirty="0">
              <a:latin typeface="Segoe Script" pitchFamily="34" charset="0"/>
            </a:endParaRPr>
          </a:p>
        </p:txBody>
      </p:sp>
      <p:sp>
        <p:nvSpPr>
          <p:cNvPr id="3" name="Content Placeholder 2"/>
          <p:cNvSpPr>
            <a:spLocks noGrp="1"/>
          </p:cNvSpPr>
          <p:nvPr>
            <p:ph idx="1"/>
          </p:nvPr>
        </p:nvSpPr>
        <p:spPr/>
        <p:txBody>
          <a:bodyPr/>
          <a:lstStyle/>
          <a:p>
            <a:r>
              <a:rPr lang="en-US" sz="1600" dirty="0" smtClean="0">
                <a:latin typeface="Segoe Script" pitchFamily="34" charset="0"/>
              </a:rPr>
              <a:t>Of the data that you collected which data set do you feel is most important to your decision-making process.  Rank the six data sets in order from most influential to least influential. </a:t>
            </a:r>
            <a:r>
              <a:rPr lang="en-US" sz="1200" dirty="0" smtClean="0">
                <a:latin typeface="Segoe Script" pitchFamily="34" charset="0"/>
              </a:rPr>
              <a:t> </a:t>
            </a:r>
          </a:p>
          <a:p>
            <a:pPr>
              <a:buNone/>
            </a:pPr>
            <a:r>
              <a:rPr lang="en-US" sz="1200" dirty="0" smtClean="0">
                <a:latin typeface="Segoe Script" pitchFamily="34" charset="0"/>
              </a:rPr>
              <a:t>1. Hurricane storm surge and potential damage: it’s what is most likely to affect the university</a:t>
            </a:r>
          </a:p>
          <a:p>
            <a:pPr>
              <a:buNone/>
            </a:pPr>
            <a:r>
              <a:rPr lang="en-US" sz="1200" dirty="0" smtClean="0">
                <a:latin typeface="Segoe Script" pitchFamily="34" charset="0"/>
              </a:rPr>
              <a:t>2. Land prices: How much you should spend on buying the location is also important</a:t>
            </a:r>
          </a:p>
          <a:p>
            <a:pPr>
              <a:buNone/>
            </a:pPr>
            <a:r>
              <a:rPr lang="en-US" sz="1200" dirty="0" smtClean="0">
                <a:latin typeface="Segoe Script" pitchFamily="34" charset="0"/>
              </a:rPr>
              <a:t>3. Floodplains: it only affects some areas so it’s not that bad</a:t>
            </a:r>
          </a:p>
          <a:p>
            <a:pPr>
              <a:buNone/>
            </a:pPr>
            <a:r>
              <a:rPr lang="en-US" sz="1200" dirty="0" smtClean="0">
                <a:latin typeface="Segoe Script" pitchFamily="34" charset="0"/>
              </a:rPr>
              <a:t>4. Fault data and mechanical weathering: it can cause a lot of damage and money</a:t>
            </a:r>
          </a:p>
          <a:p>
            <a:pPr>
              <a:buNone/>
            </a:pPr>
            <a:r>
              <a:rPr lang="en-US" sz="1200" dirty="0" smtClean="0">
                <a:latin typeface="Segoe Script" pitchFamily="34" charset="0"/>
              </a:rPr>
              <a:t>5. Crime data: student have to feel safe but from the analysis there is nothing to worry about</a:t>
            </a:r>
          </a:p>
          <a:p>
            <a:pPr>
              <a:buNone/>
            </a:pPr>
            <a:r>
              <a:rPr lang="en-US" sz="1200" dirty="0" smtClean="0">
                <a:latin typeface="Segoe Script" pitchFamily="34" charset="0"/>
              </a:rPr>
              <a:t>6. Watersheds: it could affect but not as big as the rest</a:t>
            </a:r>
          </a:p>
          <a:p>
            <a:pPr>
              <a:buNone/>
            </a:pPr>
            <a:endParaRPr lang="en-US" sz="1200" dirty="0" smtClean="0">
              <a:latin typeface="Segoe Script" pitchFamily="34" charset="0"/>
            </a:endParaRPr>
          </a:p>
          <a:p>
            <a:pPr>
              <a:buNone/>
            </a:pPr>
            <a:r>
              <a:rPr lang="en-US" sz="1200" dirty="0" smtClean="0">
                <a:latin typeface="Segoe Script" pitchFamily="34" charset="0"/>
              </a:rPr>
              <a:t>Other sources :</a:t>
            </a:r>
          </a:p>
          <a:p>
            <a:endParaRPr lang="en-US" dirty="0"/>
          </a:p>
        </p:txBody>
      </p:sp>
      <p:graphicFrame>
        <p:nvGraphicFramePr>
          <p:cNvPr id="4" name="Table 3"/>
          <p:cNvGraphicFramePr>
            <a:graphicFrameLocks noGrp="1"/>
          </p:cNvGraphicFramePr>
          <p:nvPr/>
        </p:nvGraphicFramePr>
        <p:xfrm>
          <a:off x="3733800" y="3625392"/>
          <a:ext cx="5410200" cy="3232608"/>
        </p:xfrm>
        <a:graphic>
          <a:graphicData uri="http://schemas.openxmlformats.org/drawingml/2006/table">
            <a:tbl>
              <a:tblPr firstRow="1" bandRow="1">
                <a:tableStyleId>{37CE84F3-28C3-443E-9E96-99CF82512B78}</a:tableStyleId>
              </a:tblPr>
              <a:tblGrid>
                <a:gridCol w="1352550"/>
                <a:gridCol w="1352550"/>
                <a:gridCol w="1352550"/>
                <a:gridCol w="1352550"/>
              </a:tblGrid>
              <a:tr h="77273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Other sources of information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Explanation of how the source would be beneficial</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 that would likely benefit the most from your source </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 that would likely benefit the least from your source. </a:t>
                      </a:r>
                      <a:endParaRPr kumimoji="0" lang="en-US" sz="1000" b="0" i="0" u="none" strike="noStrike" cap="none" normalizeH="0" baseline="0" dirty="0" smtClean="0">
                        <a:ln>
                          <a:noFill/>
                        </a:ln>
                        <a:solidFill>
                          <a:schemeClr val="tx1"/>
                        </a:solidFill>
                        <a:effectLst/>
                        <a:latin typeface="Arial" charset="0"/>
                      </a:endParaRPr>
                    </a:p>
                  </a:txBody>
                  <a:tcPr horzOverflow="overflow"/>
                </a:tc>
              </a:tr>
              <a:tr h="772736">
                <a:tc>
                  <a:txBody>
                    <a:bodyPr/>
                    <a:lstStyle/>
                    <a:p>
                      <a:r>
                        <a:rPr lang="en-US" sz="900" dirty="0" smtClean="0"/>
                        <a:t>Reasonable distance to Shopping complexes/Hospitals etc</a:t>
                      </a:r>
                      <a:endParaRPr lang="en-US" sz="900" dirty="0"/>
                    </a:p>
                  </a:txBody>
                  <a:tcPr/>
                </a:tc>
                <a:tc>
                  <a:txBody>
                    <a:bodyPr/>
                    <a:lstStyle/>
                    <a:p>
                      <a:r>
                        <a:rPr lang="en-US" sz="900" dirty="0" smtClean="0"/>
                        <a:t>It would attract students and would reassure students in case of accident</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p>
                    <a:p>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p>
                    <a:p>
                      <a:endParaRPr lang="en-US" sz="900" dirty="0"/>
                    </a:p>
                  </a:txBody>
                  <a:tcPr/>
                </a:tc>
              </a:tr>
              <a:tr h="772736">
                <a:tc>
                  <a:txBody>
                    <a:bodyPr/>
                    <a:lstStyle/>
                    <a:p>
                      <a:r>
                        <a:rPr lang="en-US" sz="900" dirty="0" smtClean="0"/>
                        <a:t>Are</a:t>
                      </a:r>
                      <a:r>
                        <a:rPr lang="en-US" sz="900" baseline="0" dirty="0" smtClean="0"/>
                        <a:t> there any other colleges around</a:t>
                      </a:r>
                      <a:endParaRPr lang="en-US" sz="900" dirty="0"/>
                    </a:p>
                  </a:txBody>
                  <a:tcPr/>
                </a:tc>
                <a:tc>
                  <a:txBody>
                    <a:bodyPr/>
                    <a:lstStyle/>
                    <a:p>
                      <a:r>
                        <a:rPr lang="en-US" sz="900" dirty="0" smtClean="0"/>
                        <a:t>So there is no competition</a:t>
                      </a:r>
                      <a:r>
                        <a:rPr lang="en-US" sz="900" baseline="0" dirty="0" smtClean="0"/>
                        <a:t>  between the colleges</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p>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cap="none" normalizeH="0" baseline="0" dirty="0" smtClean="0">
                          <a:ln>
                            <a:noFill/>
                          </a:ln>
                          <a:solidFill>
                            <a:schemeClr val="bg1"/>
                          </a:solidFill>
                          <a:effectLst/>
                          <a:latin typeface="Arial" charset="0"/>
                        </a:rPr>
                        <a:t>Bayside (La Porte, TX) </a:t>
                      </a:r>
                      <a:r>
                        <a:rPr kumimoji="0" lang="en-US" sz="900" b="0" i="0" u="none" strike="noStrike" cap="none" normalizeH="0" baseline="0" dirty="0" smtClean="0">
                          <a:ln>
                            <a:noFill/>
                          </a:ln>
                          <a:solidFill>
                            <a:schemeClr val="bg1"/>
                          </a:solidFill>
                          <a:effectLst/>
                          <a:latin typeface="Arial" charset="0"/>
                          <a:sym typeface="Wingdings" pitchFamily="2" charset="2"/>
                        </a:rPr>
                        <a:t> </a:t>
                      </a:r>
                      <a:r>
                        <a:rPr kumimoji="0" lang="en-US" sz="900" b="0" i="0" u="none" strike="noStrike" cap="none" normalizeH="0" baseline="0" dirty="0" smtClean="0">
                          <a:ln>
                            <a:noFill/>
                          </a:ln>
                          <a:solidFill>
                            <a:schemeClr val="bg1"/>
                          </a:solidFill>
                          <a:effectLst/>
                          <a:latin typeface="Arial" charset="0"/>
                        </a:rPr>
                        <a:t>12328 Bay Area Blvd., Houston, TX</a:t>
                      </a:r>
                    </a:p>
                    <a:p>
                      <a:endParaRPr lang="en-US" sz="900" dirty="0"/>
                    </a:p>
                  </a:txBody>
                  <a:tcPr/>
                </a:tc>
              </a:tr>
              <a:tr h="882193">
                <a:tc>
                  <a:txBody>
                    <a:bodyPr/>
                    <a:lstStyle/>
                    <a:p>
                      <a:r>
                        <a:rPr lang="en-US" sz="900" dirty="0" smtClean="0"/>
                        <a:t>Apartment complex</a:t>
                      </a:r>
                      <a:endParaRPr lang="en-US" sz="900" dirty="0"/>
                    </a:p>
                  </a:txBody>
                  <a:tcPr/>
                </a:tc>
                <a:tc>
                  <a:txBody>
                    <a:bodyPr/>
                    <a:lstStyle/>
                    <a:p>
                      <a:r>
                        <a:rPr lang="en-US" sz="900" dirty="0" smtClean="0"/>
                        <a:t>Their might be some students who come from somewhere else that</a:t>
                      </a:r>
                      <a:r>
                        <a:rPr lang="en-US" sz="900" baseline="0" dirty="0" smtClean="0"/>
                        <a:t> have nowhere else to stay and the might want to be near the college</a:t>
                      </a:r>
                      <a:endParaRPr lang="en-US" sz="9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cap="none" normalizeH="0" baseline="0" dirty="0" smtClean="0">
                          <a:ln>
                            <a:noFill/>
                          </a:ln>
                          <a:solidFill>
                            <a:schemeClr val="bg1"/>
                          </a:solidFill>
                          <a:effectLst/>
                          <a:latin typeface="+mj-lt"/>
                        </a:rPr>
                        <a:t>NE Houston (Huffman, TX) </a:t>
                      </a:r>
                      <a:r>
                        <a:rPr kumimoji="0" lang="en-US" sz="900" b="0" i="0" u="none" strike="noStrike" cap="none" normalizeH="0" baseline="0" dirty="0" smtClean="0">
                          <a:ln>
                            <a:noFill/>
                          </a:ln>
                          <a:solidFill>
                            <a:schemeClr val="bg1"/>
                          </a:solidFill>
                          <a:effectLst/>
                          <a:latin typeface="+mj-lt"/>
                          <a:sym typeface="Wingdings" pitchFamily="2" charset="2"/>
                        </a:rPr>
                        <a:t> </a:t>
                      </a:r>
                      <a:r>
                        <a:rPr kumimoji="0" lang="en-US" sz="900" b="0" i="0" u="none" strike="noStrike" cap="none" normalizeH="0" baseline="0" dirty="0" smtClean="0">
                          <a:ln>
                            <a:noFill/>
                          </a:ln>
                          <a:solidFill>
                            <a:schemeClr val="bg1"/>
                          </a:solidFill>
                          <a:effectLst/>
                          <a:latin typeface="+mj-lt"/>
                        </a:rPr>
                        <a:t>12688 FM 1960, Huffman, TX</a:t>
                      </a:r>
                    </a:p>
                    <a:p>
                      <a:endParaRPr lang="en-US" sz="9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p>
                    <a:p>
                      <a:endParaRPr lang="en-US" sz="9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Conclusion</a:t>
            </a:r>
            <a:endParaRPr lang="en-US" dirty="0">
              <a:latin typeface="Segoe Script" pitchFamily="34" charset="0"/>
            </a:endParaRPr>
          </a:p>
        </p:txBody>
      </p:sp>
      <p:sp>
        <p:nvSpPr>
          <p:cNvPr id="3" name="Content Placeholder 2"/>
          <p:cNvSpPr>
            <a:spLocks noGrp="1"/>
          </p:cNvSpPr>
          <p:nvPr>
            <p:ph idx="1"/>
          </p:nvPr>
        </p:nvSpPr>
        <p:spPr/>
        <p:txBody>
          <a:bodyPr>
            <a:normAutofit/>
          </a:bodyPr>
          <a:lstStyle/>
          <a:p>
            <a:pPr lvl="0"/>
            <a:r>
              <a:rPr lang="en-US" sz="2000" dirty="0" smtClean="0">
                <a:latin typeface="Segoe Script" pitchFamily="34" charset="0"/>
              </a:rPr>
              <a:t>From all the work I’ve done and everything I’ve analyzed I think </a:t>
            </a:r>
            <a:r>
              <a:rPr lang="en-US" sz="2000" dirty="0" smtClean="0">
                <a:latin typeface="Segoe Script" pitchFamily="34" charset="0"/>
              </a:rPr>
              <a:t>W. Tomball (Tomball, TX) </a:t>
            </a:r>
            <a:r>
              <a:rPr lang="en-US" sz="2000" dirty="0" smtClean="0">
                <a:latin typeface="Segoe Script" pitchFamily="34" charset="0"/>
                <a:sym typeface="Wingdings" pitchFamily="2" charset="2"/>
              </a:rPr>
              <a:t> </a:t>
            </a:r>
            <a:r>
              <a:rPr lang="en-US" sz="2000" dirty="0" smtClean="0">
                <a:latin typeface="Segoe Script" pitchFamily="34" charset="0"/>
              </a:rPr>
              <a:t>29608 Liberty </a:t>
            </a:r>
            <a:r>
              <a:rPr lang="en-US" sz="2000" dirty="0" err="1" smtClean="0">
                <a:latin typeface="Segoe Script" pitchFamily="34" charset="0"/>
              </a:rPr>
              <a:t>Ln</a:t>
            </a:r>
            <a:r>
              <a:rPr lang="en-US" sz="2000" dirty="0" smtClean="0">
                <a:latin typeface="Segoe Script" pitchFamily="34" charset="0"/>
              </a:rPr>
              <a:t>., Tomball, </a:t>
            </a:r>
            <a:r>
              <a:rPr lang="en-US" sz="2000" dirty="0" smtClean="0">
                <a:latin typeface="Segoe Script" pitchFamily="34" charset="0"/>
              </a:rPr>
              <a:t>TX would be the best spot for the college</a:t>
            </a:r>
            <a:endParaRPr lang="en-US" sz="2000" dirty="0" smtClean="0">
              <a:latin typeface="Segoe Script" pitchFamily="34" charset="0"/>
            </a:endParaRPr>
          </a:p>
          <a:p>
            <a:endParaRPr lang="en-US" sz="2000" dirty="0" smtClean="0">
              <a:latin typeface="Segoe Script" pitchFamily="34" charset="0"/>
            </a:endParaRPr>
          </a:p>
          <a:p>
            <a:r>
              <a:rPr lang="en-US" sz="2000" dirty="0" smtClean="0">
                <a:latin typeface="Segoe Script" pitchFamily="34" charset="0"/>
              </a:rPr>
              <a:t>The board </a:t>
            </a:r>
            <a:r>
              <a:rPr lang="en-US" sz="2000" dirty="0" smtClean="0">
                <a:latin typeface="Segoe Script" pitchFamily="34" charset="0"/>
              </a:rPr>
              <a:t>of directors and </a:t>
            </a:r>
            <a:r>
              <a:rPr lang="en-US" sz="2000" dirty="0" smtClean="0">
                <a:latin typeface="Segoe Script" pitchFamily="34" charset="0"/>
              </a:rPr>
              <a:t>investors could respond in different ways, they could like it or they could not. It all depends in what perspective they see it, but of course it all depends how they analyze it as well, land prices, fault data, and everything else. Personally I think they’d like it and feel it’s reliable enough to make decision.</a:t>
            </a:r>
            <a:endParaRPr lang="en-US" sz="2000" dirty="0">
              <a:latin typeface="Segoe Scrip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Segoe Script" pitchFamily="34" charset="0"/>
              </a:rPr>
              <a:t>Ask</a:t>
            </a:r>
            <a:endParaRPr lang="en-US" dirty="0">
              <a:latin typeface="Segoe Script" pitchFamily="34" charset="0"/>
            </a:endParaRPr>
          </a:p>
        </p:txBody>
      </p:sp>
      <p:sp>
        <p:nvSpPr>
          <p:cNvPr id="3" name="Content Placeholder 2"/>
          <p:cNvSpPr>
            <a:spLocks noGrp="1"/>
          </p:cNvSpPr>
          <p:nvPr>
            <p:ph idx="1"/>
          </p:nvPr>
        </p:nvSpPr>
        <p:spPr/>
        <p:txBody>
          <a:bodyPr>
            <a:normAutofit fontScale="85000" lnSpcReduction="10000"/>
          </a:bodyPr>
          <a:lstStyle/>
          <a:p>
            <a:pPr>
              <a:buNone/>
            </a:pPr>
            <a:r>
              <a:rPr lang="en-US" dirty="0" smtClean="0">
                <a:latin typeface="Segoe Script" pitchFamily="34" charset="0"/>
              </a:rPr>
              <a:t>1. Is the location convenient for a University?</a:t>
            </a:r>
            <a:endParaRPr lang="en-US" dirty="0">
              <a:latin typeface="Segoe Script" pitchFamily="34" charset="0"/>
            </a:endParaRPr>
          </a:p>
          <a:p>
            <a:pPr>
              <a:buNone/>
            </a:pPr>
            <a:r>
              <a:rPr lang="en-US" dirty="0" smtClean="0">
                <a:latin typeface="Segoe Script" pitchFamily="34" charset="0"/>
              </a:rPr>
              <a:t>2. Are there any bad Physical features around the are?</a:t>
            </a:r>
          </a:p>
          <a:p>
            <a:pPr>
              <a:buNone/>
            </a:pPr>
            <a:r>
              <a:rPr lang="en-US" dirty="0" smtClean="0">
                <a:latin typeface="Segoe Script" pitchFamily="34" charset="0"/>
              </a:rPr>
              <a:t>3.Are there any plate tectonics that could cause problems?</a:t>
            </a:r>
          </a:p>
          <a:p>
            <a:pPr>
              <a:buNone/>
            </a:pPr>
            <a:r>
              <a:rPr lang="en-US" dirty="0" smtClean="0">
                <a:latin typeface="Segoe Script" pitchFamily="34" charset="0"/>
              </a:rPr>
              <a:t>4. Would a hurricane leave any damage?</a:t>
            </a:r>
          </a:p>
          <a:p>
            <a:pPr>
              <a:buNone/>
            </a:pPr>
            <a:r>
              <a:rPr lang="en-US" dirty="0" smtClean="0">
                <a:latin typeface="Segoe Script" pitchFamily="34" charset="0"/>
              </a:rPr>
              <a:t>5.Is it a safe place to build a University?</a:t>
            </a:r>
          </a:p>
          <a:p>
            <a:pPr>
              <a:buNone/>
            </a:pPr>
            <a:r>
              <a:rPr lang="en-US" dirty="0" smtClean="0">
                <a:latin typeface="Segoe Script" pitchFamily="34" charset="0"/>
              </a:rPr>
              <a:t>6.If there were a hurricane would there be any flooding?</a:t>
            </a:r>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endParaRPr lang="en-US" dirty="0">
              <a:latin typeface="Segoe Script" pitchFamily="34" charset="0"/>
            </a:endParaRPr>
          </a:p>
        </p:txBody>
      </p:sp>
      <p:sp>
        <p:nvSpPr>
          <p:cNvPr id="3" name="Content Placeholder 2"/>
          <p:cNvSpPr>
            <a:spLocks noGrp="1"/>
          </p:cNvSpPr>
          <p:nvPr>
            <p:ph idx="1"/>
          </p:nvPr>
        </p:nvSpPr>
        <p:spPr/>
        <p:txBody>
          <a:bodyPr>
            <a:normAutofit lnSpcReduction="10000"/>
          </a:bodyPr>
          <a:lstStyle/>
          <a:p>
            <a:r>
              <a:rPr lang="en-US" sz="1200" dirty="0" smtClean="0">
                <a:latin typeface="Segoe Script" pitchFamily="34" charset="0"/>
              </a:rPr>
              <a:t>Harris County’s Flood Plains:</a:t>
            </a:r>
          </a:p>
          <a:p>
            <a:r>
              <a:rPr lang="en-US" sz="1200" dirty="0" smtClean="0">
                <a:latin typeface="Segoe Script" pitchFamily="34" charset="0"/>
              </a:rPr>
              <a:t>What are the three different </a:t>
            </a:r>
          </a:p>
          <a:p>
            <a:pPr>
              <a:buNone/>
            </a:pPr>
            <a:r>
              <a:rPr lang="en-US" sz="1200" dirty="0" smtClean="0">
                <a:latin typeface="Segoe Script" pitchFamily="34" charset="0"/>
              </a:rPr>
              <a:t>categories of floods? Rank them</a:t>
            </a:r>
          </a:p>
          <a:p>
            <a:pPr>
              <a:buNone/>
            </a:pPr>
            <a:r>
              <a:rPr lang="en-US" sz="1200" dirty="0" smtClean="0">
                <a:latin typeface="Segoe Script" pitchFamily="34" charset="0"/>
              </a:rPr>
              <a:t> in order from strongest to </a:t>
            </a:r>
          </a:p>
          <a:p>
            <a:pPr>
              <a:buNone/>
            </a:pPr>
            <a:r>
              <a:rPr lang="en-US" sz="1200" dirty="0" smtClean="0">
                <a:latin typeface="Segoe Script" pitchFamily="34" charset="0"/>
              </a:rPr>
              <a:t>weakest.</a:t>
            </a:r>
          </a:p>
          <a:p>
            <a:pPr>
              <a:buNone/>
            </a:pPr>
            <a:r>
              <a:rPr lang="en-US" sz="1200" dirty="0" smtClean="0">
                <a:latin typeface="Segoe Script" pitchFamily="34" charset="0"/>
              </a:rPr>
              <a:t>-1. 500 year flood or 0.2% </a:t>
            </a:r>
          </a:p>
          <a:p>
            <a:pPr>
              <a:buNone/>
            </a:pPr>
            <a:r>
              <a:rPr lang="en-US" sz="1200" dirty="0" smtClean="0">
                <a:latin typeface="Segoe Script" pitchFamily="34" charset="0"/>
              </a:rPr>
              <a:t>chance flood </a:t>
            </a:r>
          </a:p>
          <a:p>
            <a:pPr>
              <a:buNone/>
            </a:pPr>
            <a:r>
              <a:rPr lang="en-US" sz="1200" dirty="0" smtClean="0">
                <a:latin typeface="Segoe Script" pitchFamily="34" charset="0"/>
              </a:rPr>
              <a:t>-2. 100 year flood or 1%</a:t>
            </a:r>
          </a:p>
          <a:p>
            <a:pPr>
              <a:buNone/>
            </a:pPr>
            <a:r>
              <a:rPr lang="en-US" sz="1200" dirty="0" smtClean="0">
                <a:latin typeface="Segoe Script" pitchFamily="34" charset="0"/>
              </a:rPr>
              <a:t> chance flood</a:t>
            </a:r>
          </a:p>
          <a:p>
            <a:pPr>
              <a:buNone/>
            </a:pPr>
            <a:r>
              <a:rPr lang="en-US" sz="1200" dirty="0" smtClean="0">
                <a:latin typeface="Segoe Script" pitchFamily="34" charset="0"/>
              </a:rPr>
              <a:t>-3. 10 year flood or 10% </a:t>
            </a:r>
          </a:p>
          <a:p>
            <a:pPr>
              <a:buNone/>
            </a:pPr>
            <a:r>
              <a:rPr lang="en-US" sz="1200" dirty="0" smtClean="0">
                <a:latin typeface="Segoe Script" pitchFamily="34" charset="0"/>
              </a:rPr>
              <a:t>chance flood</a:t>
            </a:r>
          </a:p>
          <a:p>
            <a:pPr>
              <a:buNone/>
            </a:pPr>
            <a:endParaRPr lang="en-US" sz="1200" dirty="0" smtClean="0">
              <a:latin typeface="Segoe Script" pitchFamily="34" charset="0"/>
            </a:endParaRPr>
          </a:p>
          <a:p>
            <a:pPr>
              <a:buNone/>
            </a:pPr>
            <a:r>
              <a:rPr lang="en-US" sz="1200" dirty="0" smtClean="0">
                <a:latin typeface="Segoe Script" pitchFamily="34" charset="0"/>
              </a:rPr>
              <a:t>Which floodplain creates the worst situation?</a:t>
            </a:r>
          </a:p>
          <a:p>
            <a:pPr>
              <a:buNone/>
            </a:pPr>
            <a:r>
              <a:rPr lang="en-US" sz="1200" dirty="0" smtClean="0">
                <a:latin typeface="Segoe Script" pitchFamily="34" charset="0"/>
              </a:rPr>
              <a:t>Coastal floodplain</a:t>
            </a:r>
          </a:p>
          <a:p>
            <a:pPr>
              <a:buNone/>
            </a:pPr>
            <a:endParaRPr lang="en-US" sz="1200" dirty="0" smtClean="0">
              <a:latin typeface="Segoe Script" pitchFamily="34" charset="0"/>
            </a:endParaRPr>
          </a:p>
          <a:p>
            <a:pPr>
              <a:buNone/>
            </a:pPr>
            <a:r>
              <a:rPr lang="en-US" sz="1200" dirty="0" smtClean="0">
                <a:latin typeface="Segoe Script" pitchFamily="34" charset="0"/>
              </a:rPr>
              <a:t>Rank the floodplains in order from best to </a:t>
            </a:r>
          </a:p>
          <a:p>
            <a:pPr>
              <a:buNone/>
            </a:pPr>
            <a:r>
              <a:rPr lang="en-US" sz="1200" dirty="0" smtClean="0">
                <a:latin typeface="Segoe Script" pitchFamily="34" charset="0"/>
              </a:rPr>
              <a:t>worst based on your analysis. </a:t>
            </a:r>
          </a:p>
          <a:p>
            <a:pPr lvl="0">
              <a:buNone/>
            </a:pPr>
            <a:r>
              <a:rPr lang="en-US" sz="1200" dirty="0" smtClean="0"/>
              <a:t>Shallow Floodplain</a:t>
            </a:r>
            <a:r>
              <a:rPr lang="en-US" sz="1200" dirty="0" smtClean="0">
                <a:latin typeface="Segoe Script" pitchFamily="34" charset="0"/>
              </a:rPr>
              <a:t>: Smallest effect </a:t>
            </a:r>
          </a:p>
          <a:p>
            <a:pPr lvl="0">
              <a:buNone/>
            </a:pPr>
            <a:r>
              <a:rPr lang="en-US" sz="1200" dirty="0" smtClean="0"/>
              <a:t>Valley Floodplain</a:t>
            </a:r>
            <a:r>
              <a:rPr lang="en-US" sz="1200" dirty="0" smtClean="0">
                <a:latin typeface="Segoe Script" pitchFamily="34" charset="0"/>
              </a:rPr>
              <a:t>: not a big deal of an effect </a:t>
            </a:r>
          </a:p>
          <a:p>
            <a:pPr lvl="0">
              <a:buNone/>
            </a:pPr>
            <a:r>
              <a:rPr lang="en-US" sz="1200" dirty="0" smtClean="0"/>
              <a:t>Major River Floodplain</a:t>
            </a:r>
            <a:r>
              <a:rPr lang="en-US" sz="1200" dirty="0" smtClean="0">
                <a:latin typeface="Segoe Script" pitchFamily="34" charset="0"/>
              </a:rPr>
              <a:t>: bad effect </a:t>
            </a:r>
          </a:p>
          <a:p>
            <a:pPr lvl="0">
              <a:buNone/>
            </a:pPr>
            <a:r>
              <a:rPr lang="en-US" sz="1200" dirty="0" smtClean="0"/>
              <a:t>Coastal Floodplain</a:t>
            </a:r>
            <a:r>
              <a:rPr lang="en-US" sz="1200" dirty="0" smtClean="0">
                <a:latin typeface="Segoe Script" pitchFamily="34" charset="0"/>
              </a:rPr>
              <a:t>: everybody gets affected </a:t>
            </a:r>
          </a:p>
          <a:p>
            <a:pPr>
              <a:buNone/>
            </a:pPr>
            <a:endParaRPr lang="en-US" sz="1200" dirty="0" smtClean="0">
              <a:latin typeface="Segoe Script" pitchFamily="34" charset="0"/>
            </a:endParaRPr>
          </a:p>
          <a:p>
            <a:pPr>
              <a:buNone/>
            </a:pPr>
            <a:endParaRPr lang="en-US" sz="1200" dirty="0" smtClean="0">
              <a:latin typeface="Segoe Script" pitchFamily="34" charset="0"/>
            </a:endParaRPr>
          </a:p>
          <a:p>
            <a:endParaRPr lang="en-US" dirty="0"/>
          </a:p>
        </p:txBody>
      </p:sp>
      <p:graphicFrame>
        <p:nvGraphicFramePr>
          <p:cNvPr id="4" name="Table 3"/>
          <p:cNvGraphicFramePr>
            <a:graphicFrameLocks noGrp="1"/>
          </p:cNvGraphicFramePr>
          <p:nvPr/>
        </p:nvGraphicFramePr>
        <p:xfrm>
          <a:off x="4419600" y="1143000"/>
          <a:ext cx="4724400" cy="5715000"/>
        </p:xfrm>
        <a:graphic>
          <a:graphicData uri="http://schemas.openxmlformats.org/drawingml/2006/table">
            <a:tbl>
              <a:tblPr firstRow="1" bandRow="1">
                <a:tableStyleId>{D7AC3CCA-C797-4891-BE02-D94E43425B78}</a:tableStyleId>
              </a:tblPr>
              <a:tblGrid>
                <a:gridCol w="1181100"/>
                <a:gridCol w="1181100"/>
                <a:gridCol w="1181100"/>
                <a:gridCol w="1181100"/>
              </a:tblGrid>
              <a:tr h="1731260">
                <a:tc>
                  <a:txBody>
                    <a:bodyPr/>
                    <a:lstStyle/>
                    <a:p>
                      <a:r>
                        <a:rPr lang="en-US" dirty="0" smtClean="0"/>
                        <a:t>Type of floodplain</a:t>
                      </a:r>
                      <a:endParaRPr lang="en-US" dirty="0"/>
                    </a:p>
                  </a:txBody>
                  <a:tcPr/>
                </a:tc>
                <a:tc>
                  <a:txBody>
                    <a:bodyPr/>
                    <a:lstStyle/>
                    <a:p>
                      <a:r>
                        <a:rPr lang="en-US" dirty="0" smtClean="0"/>
                        <a:t>Student created explanation</a:t>
                      </a:r>
                      <a:r>
                        <a:rPr lang="en-US" baseline="0" dirty="0" smtClean="0"/>
                        <a:t> of floodplain</a:t>
                      </a:r>
                      <a:endParaRPr lang="en-US" dirty="0"/>
                    </a:p>
                  </a:txBody>
                  <a:tcPr/>
                </a:tc>
                <a:tc>
                  <a:txBody>
                    <a:bodyPr/>
                    <a:lstStyle/>
                    <a:p>
                      <a:r>
                        <a:rPr lang="en-US" dirty="0" smtClean="0"/>
                        <a:t>Locations of floodplains in Harris County</a:t>
                      </a:r>
                      <a:endParaRPr lang="en-US" dirty="0"/>
                    </a:p>
                  </a:txBody>
                  <a:tcPr/>
                </a:tc>
                <a:tc>
                  <a:txBody>
                    <a:bodyPr/>
                    <a:lstStyle/>
                    <a:p>
                      <a:r>
                        <a:rPr lang="en-US" dirty="0" smtClean="0"/>
                        <a:t>Explanation of Potential flooding</a:t>
                      </a:r>
                      <a:endParaRPr lang="en-US" dirty="0"/>
                    </a:p>
                  </a:txBody>
                  <a:tcPr/>
                </a:tc>
              </a:tr>
              <a:tr h="147483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Valley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This is near a creek valley and it doesn’t affect many of the houses.</a:t>
                      </a:r>
                      <a:endParaRPr kumimoji="0" lang="en-US" sz="24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Northeast portion of Harris county.</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Houses higher up and farther are more safe from the flood and houses lower down and closer to the creek  are likely to get flooded</a:t>
                      </a:r>
                      <a:endParaRPr kumimoji="0" lang="en-US" sz="900" b="0" i="0" u="none" strike="noStrike" cap="none" normalizeH="0" baseline="0" dirty="0" smtClean="0">
                        <a:ln>
                          <a:noFill/>
                        </a:ln>
                        <a:solidFill>
                          <a:schemeClr val="tx1"/>
                        </a:solidFill>
                        <a:effectLst/>
                        <a:latin typeface="Arial" charset="0"/>
                        <a:cs typeface="Arial" charset="0"/>
                      </a:endParaRPr>
                    </a:p>
                  </a:txBody>
                  <a:tcPr horzOverflow="overflow"/>
                </a:tc>
              </a:tr>
              <a:tr h="77979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Major River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There is only one in Houston, it’s big and deep.</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Along the San Jacinto River.</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Houses that aren’t high up will likely flood and can last for weeks.</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r>
              <a:tr h="9493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Shallow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Because it is shallow and it probably wouldn’t affect that many houses.</a:t>
                      </a:r>
                      <a:endParaRPr kumimoji="0" lang="en-US" sz="9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Southeastern part of Harris County</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Houses don’t get  badly flooded and this type of flood usually only lasts for a few hours.</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r>
              <a:tr h="77979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Coastal Floodplain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 Because it is located near the ocean.</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Can happen anywhere</a:t>
                      </a:r>
                      <a:endParaRPr kumimoji="0" lang="en-US" sz="10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800" u="none" strike="noStrike" cap="none" normalizeH="0" baseline="0" dirty="0" smtClean="0">
                          <a:ln>
                            <a:noFill/>
                          </a:ln>
                          <a:effectLst/>
                        </a:rPr>
                        <a:t>All houses can be affected by ground subsidence and lower houses  are affected by a normal storm surge</a:t>
                      </a:r>
                      <a:endParaRPr kumimoji="0" lang="en-US" sz="800" b="0" i="0" u="none" strike="noStrike" cap="none" normalizeH="0" baseline="0" dirty="0" smtClean="0">
                        <a:ln>
                          <a:noFill/>
                        </a:ln>
                        <a:solidFill>
                          <a:schemeClr val="tx1"/>
                        </a:solidFill>
                        <a:effectLst/>
                        <a:latin typeface="Arial" charset="0"/>
                        <a:cs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r>
              <a:rPr lang="en-US" dirty="0" smtClean="0"/>
              <a:t> </a:t>
            </a:r>
            <a:endParaRPr lang="en-US" dirty="0"/>
          </a:p>
        </p:txBody>
      </p:sp>
      <p:sp>
        <p:nvSpPr>
          <p:cNvPr id="3" name="Content Placeholder 2"/>
          <p:cNvSpPr>
            <a:spLocks noGrp="1"/>
          </p:cNvSpPr>
          <p:nvPr>
            <p:ph idx="1"/>
          </p:nvPr>
        </p:nvSpPr>
        <p:spPr/>
        <p:txBody>
          <a:bodyPr/>
          <a:lstStyle/>
          <a:p>
            <a:r>
              <a:rPr lang="en-US" dirty="0" smtClean="0">
                <a:latin typeface="Segoe Script" pitchFamily="34" charset="0"/>
              </a:rPr>
              <a:t>Flooding Data:</a:t>
            </a:r>
          </a:p>
          <a:p>
            <a:endParaRPr lang="en-US" dirty="0"/>
          </a:p>
        </p:txBody>
      </p:sp>
      <p:graphicFrame>
        <p:nvGraphicFramePr>
          <p:cNvPr id="4" name="Table 3"/>
          <p:cNvGraphicFramePr>
            <a:graphicFrameLocks noGrp="1"/>
          </p:cNvGraphicFramePr>
          <p:nvPr/>
        </p:nvGraphicFramePr>
        <p:xfrm>
          <a:off x="762000" y="2438400"/>
          <a:ext cx="8001000" cy="4190999"/>
        </p:xfrm>
        <a:graphic>
          <a:graphicData uri="http://schemas.openxmlformats.org/drawingml/2006/table">
            <a:tbl>
              <a:tblPr firstRow="1" bandRow="1">
                <a:tableStyleId>{8EC20E35-A176-4012-BC5E-935CFFF8708E}</a:tableStyleId>
              </a:tblPr>
              <a:tblGrid>
                <a:gridCol w="2000250"/>
                <a:gridCol w="2000250"/>
                <a:gridCol w="2000250"/>
                <a:gridCol w="2000250"/>
              </a:tblGrid>
              <a:tr h="827345">
                <a:tc>
                  <a:txBody>
                    <a:bodyPr/>
                    <a:lstStyle/>
                    <a:p>
                      <a:r>
                        <a:rPr lang="en-US" dirty="0" smtClean="0"/>
                        <a:t>Location</a:t>
                      </a:r>
                      <a:endParaRPr lang="en-US" dirty="0"/>
                    </a:p>
                  </a:txBody>
                  <a:tcPr/>
                </a:tc>
                <a:tc>
                  <a:txBody>
                    <a:bodyPr/>
                    <a:lstStyle/>
                    <a:p>
                      <a:r>
                        <a:rPr lang="en-US" dirty="0" smtClean="0"/>
                        <a:t>Type of floodplain</a:t>
                      </a:r>
                      <a:endParaRPr lang="en-US" dirty="0"/>
                    </a:p>
                  </a:txBody>
                  <a:tcPr/>
                </a:tc>
                <a:tc>
                  <a:txBody>
                    <a:bodyPr/>
                    <a:lstStyle/>
                    <a:p>
                      <a:r>
                        <a:rPr lang="en-US" dirty="0" smtClean="0"/>
                        <a:t>Watershed</a:t>
                      </a:r>
                      <a:endParaRPr lang="en-US" dirty="0"/>
                    </a:p>
                  </a:txBody>
                  <a:tcPr/>
                </a:tc>
                <a:tc>
                  <a:txBody>
                    <a:bodyPr/>
                    <a:lstStyle/>
                    <a:p>
                      <a:r>
                        <a:rPr lang="en-US" dirty="0" smtClean="0"/>
                        <a:t>Flooding threat level</a:t>
                      </a:r>
                      <a:endParaRPr lang="en-US" dirty="0"/>
                    </a:p>
                  </a:txBody>
                  <a:tcPr/>
                </a:tc>
              </a:tr>
              <a:tr h="665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12328 Bay Area Blvd. Houston, TX</a:t>
                      </a: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500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Clear Creek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D,F</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dirty="0" smtClean="0">
                          <a:ln>
                            <a:noFill/>
                          </a:ln>
                          <a:effectLst/>
                        </a:rPr>
                        <a:t>12688 FM 1960, Huffman TX</a:t>
                      </a:r>
                      <a:endParaRPr kumimoji="0" lang="en-US" sz="12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Cedar Bayou</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rPr>
                        <a:t>29608 Liberty Ln., Tomball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Area of Lowest Risk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Willow Creek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A,B</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sym typeface="Wingdings" pitchFamily="2" charset="2"/>
                        </a:rPr>
                        <a:t>6</a:t>
                      </a:r>
                      <a:r>
                        <a:rPr kumimoji="0" lang="en-US" sz="1200" u="none" strike="noStrike" cap="none" normalizeH="0" baseline="0" smtClean="0">
                          <a:ln>
                            <a:noFill/>
                          </a:ln>
                          <a:effectLst/>
                        </a:rPr>
                        <a:t>50 Oats Rd. Houston,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100 Year Floodplain</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rgbClr val="000000"/>
                          </a:solidFill>
                          <a:effectLst/>
                          <a:latin typeface="Tahoma" pitchFamily="34" charset="0"/>
                          <a:cs typeface="Arial" charset="0"/>
                        </a:rPr>
                        <a:t>Hunting Bayou</a:t>
                      </a:r>
                      <a:endParaRPr kumimoji="0" lang="en-US" sz="1200" b="0" i="0" u="none" strike="noStrike" cap="none" normalizeH="0" baseline="0" smtClean="0">
                        <a:ln>
                          <a:noFill/>
                        </a:ln>
                        <a:solidFill>
                          <a:schemeClr val="tx1"/>
                        </a:solidFill>
                        <a:effectLst/>
                        <a:latin typeface="Tahoma"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C</a:t>
                      </a:r>
                    </a:p>
                  </a:txBody>
                  <a:tcPr horzOverflow="overflow"/>
                </a:tc>
              </a:tr>
              <a:tr h="6745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u="none" strike="noStrike" cap="none" normalizeH="0" baseline="0" smtClean="0">
                          <a:ln>
                            <a:noFill/>
                          </a:ln>
                          <a:effectLst/>
                        </a:rPr>
                        <a:t>1400 Travis St., Houston, TX</a:t>
                      </a:r>
                      <a:endParaRPr kumimoji="0" lang="en-US" sz="1200" b="0" i="0" u="none" strike="noStrike" cap="none" normalizeH="0" baseline="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Area of Lowest Risk</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smtClean="0">
                          <a:ln>
                            <a:noFill/>
                          </a:ln>
                          <a:solidFill>
                            <a:srgbClr val="000000"/>
                          </a:solidFill>
                          <a:effectLst/>
                          <a:latin typeface="Tahoma" pitchFamily="34" charset="0"/>
                          <a:cs typeface="Arial" charset="0"/>
                        </a:rPr>
                        <a:t>Buffalo Bayou</a:t>
                      </a:r>
                      <a:endParaRPr kumimoji="0" lang="en-US" sz="1200" b="0" i="0" u="none" strike="noStrike" cap="none" normalizeH="0" baseline="0" smtClean="0">
                        <a:ln>
                          <a:noFill/>
                        </a:ln>
                        <a:solidFill>
                          <a:schemeClr val="tx1"/>
                        </a:solidFill>
                        <a:effectLst/>
                        <a:latin typeface="Tahoma" pitchFamily="34" charset="0"/>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0" lang="en-US" sz="1200" b="0" i="0" u="none" strike="noStrike" cap="none" normalizeH="0" baseline="0" dirty="0" smtClean="0">
                          <a:ln>
                            <a:noFill/>
                          </a:ln>
                          <a:solidFill>
                            <a:schemeClr val="tx1"/>
                          </a:solidFill>
                          <a:effectLst/>
                          <a:latin typeface="Tahoma" pitchFamily="34" charset="0"/>
                        </a:rPr>
                        <a:t>A,B</a:t>
                      </a:r>
                    </a:p>
                  </a:txBody>
                  <a:tcPr horzOverflow="overflow"/>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latin typeface="Segoe Script" pitchFamily="34" charset="0"/>
              </a:rPr>
              <a:t>Acquired</a:t>
            </a:r>
            <a:endParaRPr lang="en-US" dirty="0">
              <a:solidFill>
                <a:schemeClr val="bg1"/>
              </a:solidFill>
              <a:latin typeface="Segoe Script" pitchFamily="34" charset="0"/>
            </a:endParaRPr>
          </a:p>
        </p:txBody>
      </p:sp>
      <p:sp>
        <p:nvSpPr>
          <p:cNvPr id="3" name="Content Placeholder 2"/>
          <p:cNvSpPr>
            <a:spLocks noGrp="1"/>
          </p:cNvSpPr>
          <p:nvPr>
            <p:ph idx="1"/>
          </p:nvPr>
        </p:nvSpPr>
        <p:spPr>
          <a:xfrm>
            <a:off x="0" y="1066800"/>
            <a:ext cx="8610600" cy="5791200"/>
          </a:xfrm>
        </p:spPr>
        <p:txBody>
          <a:bodyPr>
            <a:normAutofit/>
          </a:bodyPr>
          <a:lstStyle/>
          <a:p>
            <a:r>
              <a:rPr lang="en-US" sz="1800" dirty="0" smtClean="0">
                <a:solidFill>
                  <a:schemeClr val="bg1"/>
                </a:solidFill>
                <a:latin typeface="Segoe Script" pitchFamily="34" charset="0"/>
              </a:rPr>
              <a:t>Hurricane Data:</a:t>
            </a:r>
            <a:r>
              <a:rPr lang="en-US" sz="4400" dirty="0" smtClean="0">
                <a:solidFill>
                  <a:schemeClr val="bg1"/>
                </a:solidFill>
              </a:rPr>
              <a:t/>
            </a:r>
            <a:br>
              <a:rPr lang="en-US" sz="4400" dirty="0" smtClean="0">
                <a:solidFill>
                  <a:schemeClr val="bg1"/>
                </a:solidFill>
              </a:rPr>
            </a:br>
            <a:endParaRPr lang="en-US" sz="4400" dirty="0" smtClean="0">
              <a:solidFill>
                <a:schemeClr val="bg1"/>
              </a:solidFill>
            </a:endParaRPr>
          </a:p>
          <a:p>
            <a:pPr>
              <a:buNone/>
            </a:pPr>
            <a:r>
              <a:rPr lang="en-US" sz="1100" dirty="0" smtClean="0">
                <a:solidFill>
                  <a:schemeClr val="bg1"/>
                </a:solidFill>
                <a:latin typeface="Segoe Print" pitchFamily="2" charset="0"/>
              </a:rPr>
              <a:t>1. What is storm surge? </a:t>
            </a:r>
          </a:p>
          <a:p>
            <a:pPr>
              <a:buNone/>
            </a:pPr>
            <a:r>
              <a:rPr lang="en-US" sz="1100" dirty="0" smtClean="0">
                <a:solidFill>
                  <a:schemeClr val="bg1"/>
                </a:solidFill>
                <a:latin typeface="Segoe Print" pitchFamily="2" charset="0"/>
              </a:rPr>
              <a:t>an abnormal rise in the level of the sea along a </a:t>
            </a:r>
          </a:p>
          <a:p>
            <a:pPr>
              <a:buNone/>
            </a:pPr>
            <a:r>
              <a:rPr lang="en-US" sz="1100" dirty="0" smtClean="0">
                <a:solidFill>
                  <a:schemeClr val="bg1"/>
                </a:solidFill>
                <a:latin typeface="Segoe Print" pitchFamily="2" charset="0"/>
              </a:rPr>
              <a:t>coast caused by the onshore winds of a hurricane</a:t>
            </a:r>
          </a:p>
          <a:p>
            <a:pPr>
              <a:buNone/>
            </a:pPr>
            <a:endParaRPr lang="en-US" sz="1100" dirty="0" smtClean="0">
              <a:solidFill>
                <a:schemeClr val="bg1"/>
              </a:solidFill>
              <a:latin typeface="Segoe Print" pitchFamily="2" charset="0"/>
            </a:endParaRPr>
          </a:p>
          <a:p>
            <a:pPr>
              <a:buNone/>
            </a:pPr>
            <a:r>
              <a:rPr lang="en-US" sz="1100" dirty="0" smtClean="0">
                <a:solidFill>
                  <a:schemeClr val="bg1"/>
                </a:solidFill>
                <a:latin typeface="Segoe Print" pitchFamily="2" charset="0"/>
              </a:rPr>
              <a:t>2. Why is storm surge such a </a:t>
            </a:r>
          </a:p>
          <a:p>
            <a:pPr>
              <a:buNone/>
            </a:pPr>
            <a:r>
              <a:rPr lang="en-US" sz="1100" dirty="0" smtClean="0">
                <a:solidFill>
                  <a:schemeClr val="bg1"/>
                </a:solidFill>
                <a:latin typeface="Segoe Print" pitchFamily="2" charset="0"/>
              </a:rPr>
              <a:t>huge problem in the Gulf of </a:t>
            </a:r>
          </a:p>
          <a:p>
            <a:pPr>
              <a:buNone/>
            </a:pPr>
            <a:r>
              <a:rPr lang="en-US" sz="1100" dirty="0" smtClean="0">
                <a:solidFill>
                  <a:schemeClr val="bg1"/>
                </a:solidFill>
                <a:latin typeface="Segoe Print" pitchFamily="2" charset="0"/>
              </a:rPr>
              <a:t>Mexico instead of places like </a:t>
            </a:r>
          </a:p>
          <a:p>
            <a:pPr>
              <a:buNone/>
            </a:pPr>
            <a:r>
              <a:rPr lang="en-US" sz="1100" dirty="0" smtClean="0">
                <a:solidFill>
                  <a:schemeClr val="bg1"/>
                </a:solidFill>
                <a:latin typeface="Segoe Print" pitchFamily="2" charset="0"/>
              </a:rPr>
              <a:t>the Atlantic Ocean? Because it isn’t causing any </a:t>
            </a:r>
          </a:p>
          <a:p>
            <a:pPr>
              <a:buNone/>
            </a:pPr>
            <a:r>
              <a:rPr lang="en-US" sz="1100" dirty="0" smtClean="0">
                <a:solidFill>
                  <a:schemeClr val="bg1"/>
                </a:solidFill>
                <a:latin typeface="Segoe Print" pitchFamily="2" charset="0"/>
              </a:rPr>
              <a:t>devastation or at least not as much as in the gulf</a:t>
            </a:r>
          </a:p>
          <a:p>
            <a:pPr>
              <a:buNone/>
            </a:pPr>
            <a:r>
              <a:rPr lang="en-US" sz="1100" dirty="0" smtClean="0">
                <a:solidFill>
                  <a:schemeClr val="bg1"/>
                </a:solidFill>
                <a:latin typeface="Segoe Print" pitchFamily="2" charset="0"/>
              </a:rPr>
              <a:t> of Mexico</a:t>
            </a:r>
          </a:p>
          <a:p>
            <a:pPr>
              <a:buNone/>
            </a:pPr>
            <a:endParaRPr lang="en-US" sz="1100" dirty="0" smtClean="0">
              <a:solidFill>
                <a:schemeClr val="bg1"/>
              </a:solidFill>
              <a:latin typeface="Segoe Print" pitchFamily="2" charset="0"/>
            </a:endParaRPr>
          </a:p>
          <a:p>
            <a:pPr>
              <a:buNone/>
            </a:pPr>
            <a:r>
              <a:rPr lang="en-US" sz="1100" dirty="0" smtClean="0">
                <a:solidFill>
                  <a:schemeClr val="bg1"/>
                </a:solidFill>
                <a:latin typeface="Segoe Print" pitchFamily="2" charset="0"/>
              </a:rPr>
              <a:t>3. Explain the three causes of storm </a:t>
            </a:r>
          </a:p>
          <a:p>
            <a:pPr>
              <a:buNone/>
            </a:pPr>
            <a:r>
              <a:rPr lang="en-US" sz="1100" dirty="0" smtClean="0">
                <a:solidFill>
                  <a:schemeClr val="bg1"/>
                </a:solidFill>
                <a:latin typeface="Segoe Print" pitchFamily="2" charset="0"/>
              </a:rPr>
              <a:t>surge. A. the wind causes the ocean water to pile </a:t>
            </a:r>
          </a:p>
          <a:p>
            <a:pPr>
              <a:buNone/>
            </a:pPr>
            <a:r>
              <a:rPr lang="en-US" sz="1100" dirty="0" smtClean="0">
                <a:solidFill>
                  <a:schemeClr val="bg1"/>
                </a:solidFill>
                <a:latin typeface="Segoe Print" pitchFamily="2" charset="0"/>
              </a:rPr>
              <a:t>up B. </a:t>
            </a:r>
            <a:r>
              <a:rPr lang="en-US" sz="1050" dirty="0" smtClean="0">
                <a:solidFill>
                  <a:schemeClr val="bg1"/>
                </a:solidFill>
                <a:latin typeface="Segoe Print" pitchFamily="2" charset="0"/>
              </a:rPr>
              <a:t>Low pressure at the center of a weather </a:t>
            </a:r>
          </a:p>
          <a:p>
            <a:pPr>
              <a:buNone/>
            </a:pPr>
            <a:r>
              <a:rPr lang="en-US" sz="1050" dirty="0" smtClean="0">
                <a:solidFill>
                  <a:schemeClr val="bg1"/>
                </a:solidFill>
                <a:latin typeface="Segoe Print" pitchFamily="2" charset="0"/>
              </a:rPr>
              <a:t>system also has a small secondary effect . C. and </a:t>
            </a:r>
          </a:p>
          <a:p>
            <a:pPr>
              <a:buNone/>
            </a:pPr>
            <a:r>
              <a:rPr lang="en-US" sz="1050" dirty="0" smtClean="0">
                <a:solidFill>
                  <a:schemeClr val="bg1"/>
                </a:solidFill>
                <a:latin typeface="Segoe Print" pitchFamily="2" charset="0"/>
              </a:rPr>
              <a:t>the combination of persistent wind and the low </a:t>
            </a:r>
          </a:p>
          <a:p>
            <a:pPr>
              <a:buNone/>
            </a:pPr>
            <a:r>
              <a:rPr lang="en-US" sz="1050" dirty="0" smtClean="0">
                <a:solidFill>
                  <a:schemeClr val="bg1"/>
                </a:solidFill>
                <a:latin typeface="Segoe Print" pitchFamily="2" charset="0"/>
              </a:rPr>
              <a:t>Pressure is what causes most of the flooding.</a:t>
            </a:r>
          </a:p>
          <a:p>
            <a:pPr>
              <a:buNone/>
            </a:pPr>
            <a:r>
              <a:rPr lang="en-US" sz="1100" dirty="0" smtClean="0">
                <a:solidFill>
                  <a:schemeClr val="bg1"/>
                </a:solidFill>
                <a:latin typeface="Segoe Print" pitchFamily="2" charset="0"/>
              </a:rPr>
              <a:t>	</a:t>
            </a:r>
          </a:p>
          <a:p>
            <a:pPr>
              <a:buNone/>
            </a:pPr>
            <a:r>
              <a:rPr lang="en-US" sz="1100" dirty="0" smtClean="0">
                <a:solidFill>
                  <a:schemeClr val="bg1"/>
                </a:solidFill>
                <a:latin typeface="Segoe Print" pitchFamily="2" charset="0"/>
              </a:rPr>
              <a:t>4. What makes storm surge so devastating?</a:t>
            </a:r>
          </a:p>
          <a:p>
            <a:pPr>
              <a:buNone/>
            </a:pPr>
            <a:r>
              <a:rPr lang="en-US" sz="1100" dirty="0" smtClean="0">
                <a:solidFill>
                  <a:schemeClr val="bg1"/>
                </a:solidFill>
                <a:latin typeface="Segoe Print" pitchFamily="2" charset="0"/>
              </a:rPr>
              <a:t> Because it Destroys everything in it’s way that </a:t>
            </a:r>
          </a:p>
          <a:p>
            <a:pPr>
              <a:buNone/>
            </a:pPr>
            <a:r>
              <a:rPr lang="en-US" sz="1100" dirty="0" smtClean="0">
                <a:solidFill>
                  <a:schemeClr val="bg1"/>
                </a:solidFill>
                <a:latin typeface="Segoe Print" pitchFamily="2" charset="0"/>
              </a:rPr>
              <a:t>can’t withstand it</a:t>
            </a:r>
            <a:endParaRPr lang="en-US" dirty="0">
              <a:solidFill>
                <a:schemeClr val="bg1"/>
              </a:solidFill>
            </a:endParaRPr>
          </a:p>
        </p:txBody>
      </p:sp>
      <p:graphicFrame>
        <p:nvGraphicFramePr>
          <p:cNvPr id="4" name="Table 3"/>
          <p:cNvGraphicFramePr>
            <a:graphicFrameLocks noGrp="1"/>
          </p:cNvGraphicFramePr>
          <p:nvPr/>
        </p:nvGraphicFramePr>
        <p:xfrm>
          <a:off x="3886200" y="1063720"/>
          <a:ext cx="5029200" cy="5548298"/>
        </p:xfrm>
        <a:graphic>
          <a:graphicData uri="http://schemas.openxmlformats.org/drawingml/2006/table">
            <a:tbl>
              <a:tblPr firstRow="1" bandRow="1">
                <a:tableStyleId>{6E25E649-3F16-4E02-A733-19D2CDBF48F0}</a:tableStyleId>
              </a:tblPr>
              <a:tblGrid>
                <a:gridCol w="1257300"/>
                <a:gridCol w="1257300"/>
                <a:gridCol w="1257300"/>
                <a:gridCol w="1257300"/>
              </a:tblGrid>
              <a:tr h="2040790">
                <a:tc>
                  <a:txBody>
                    <a:bodyPr/>
                    <a:lstStyle/>
                    <a:p>
                      <a:r>
                        <a:rPr lang="en-US" dirty="0" smtClean="0"/>
                        <a:t>Location</a:t>
                      </a:r>
                      <a:endParaRPr lang="en-US" dirty="0"/>
                    </a:p>
                  </a:txBody>
                  <a:tcPr/>
                </a:tc>
                <a:tc>
                  <a:txBody>
                    <a:bodyPr/>
                    <a:lstStyle/>
                    <a:p>
                      <a:r>
                        <a:rPr lang="en-US" dirty="0" smtClean="0"/>
                        <a:t>Category </a:t>
                      </a:r>
                      <a:r>
                        <a:rPr lang="en-US" smtClean="0"/>
                        <a:t>of Hurricane </a:t>
                      </a:r>
                      <a:r>
                        <a:rPr lang="en-US" dirty="0" smtClean="0"/>
                        <a:t>that would require an evacuation</a:t>
                      </a:r>
                      <a:endParaRPr lang="en-US" dirty="0"/>
                    </a:p>
                  </a:txBody>
                  <a:tcPr/>
                </a:tc>
                <a:tc>
                  <a:txBody>
                    <a:bodyPr/>
                    <a:lstStyle/>
                    <a:p>
                      <a:r>
                        <a:rPr lang="en-US" dirty="0" smtClean="0"/>
                        <a:t>Storm surge  height that would flood the campus</a:t>
                      </a:r>
                      <a:endParaRPr lang="en-US" dirty="0"/>
                    </a:p>
                  </a:txBody>
                  <a:tcPr/>
                </a:tc>
                <a:tc>
                  <a:txBody>
                    <a:bodyPr/>
                    <a:lstStyle/>
                    <a:p>
                      <a:r>
                        <a:rPr lang="en-US" dirty="0" smtClean="0"/>
                        <a:t>Hurricane threat level</a:t>
                      </a:r>
                      <a:endParaRPr lang="en-US" dirty="0"/>
                    </a:p>
                  </a:txBody>
                  <a:tcPr/>
                </a:tc>
              </a:tr>
              <a:tr h="8476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Bayside (La Porte,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	</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3</a:t>
                      </a:r>
                      <a:endParaRPr lang="en-US" dirty="0"/>
                    </a:p>
                  </a:txBody>
                  <a:tcPr/>
                </a:tc>
                <a:tc>
                  <a:txBody>
                    <a:bodyPr/>
                    <a:lstStyle/>
                    <a:p>
                      <a:r>
                        <a:rPr lang="en-US" dirty="0" smtClean="0"/>
                        <a:t>17.9 ft</a:t>
                      </a:r>
                      <a:endParaRPr lang="en-US" dirty="0"/>
                    </a:p>
                  </a:txBody>
                  <a:tcPr/>
                </a:tc>
                <a:tc>
                  <a:txBody>
                    <a:bodyPr/>
                    <a:lstStyle/>
                    <a:p>
                      <a:r>
                        <a:rPr lang="en-US" dirty="0" smtClean="0"/>
                        <a:t>C</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NE Houston (Huffman,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12688 FM 1960, Huffman,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3</a:t>
                      </a:r>
                      <a:endParaRPr lang="en-US" dirty="0"/>
                    </a:p>
                  </a:txBody>
                  <a:tcPr/>
                </a:tc>
                <a:tc>
                  <a:txBody>
                    <a:bodyPr/>
                    <a:lstStyle/>
                    <a:p>
                      <a:r>
                        <a:rPr lang="en-US" dirty="0" smtClean="0"/>
                        <a:t>17.9 ft</a:t>
                      </a:r>
                      <a:endParaRPr lang="en-US" dirty="0"/>
                    </a:p>
                  </a:txBody>
                  <a:tcPr/>
                </a:tc>
                <a:tc>
                  <a:txBody>
                    <a:bodyPr/>
                    <a:lstStyle/>
                    <a:p>
                      <a:r>
                        <a:rPr lang="en-US" dirty="0" smtClean="0"/>
                        <a:t>C</a:t>
                      </a:r>
                      <a:endParaRPr lang="en-US" dirty="0"/>
                    </a:p>
                  </a:txBody>
                  <a:tcPr/>
                </a:tc>
              </a:tr>
              <a:tr h="63700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East (Houston, TX) </a:t>
                      </a:r>
                      <a:r>
                        <a:rPr kumimoji="0" lang="en-US" sz="900" u="none" strike="noStrike" cap="none" normalizeH="0" baseline="0" dirty="0" smtClean="0">
                          <a:ln>
                            <a:noFill/>
                          </a:ln>
                          <a:effectLst/>
                          <a:sym typeface="Wingdings" pitchFamily="2" charset="2"/>
                        </a:rPr>
                        <a:t> 6</a:t>
                      </a:r>
                      <a:r>
                        <a:rPr kumimoji="0" lang="en-US" sz="900" u="none" strike="noStrike" cap="none" normalizeH="0" baseline="0" dirty="0" smtClean="0">
                          <a:ln>
                            <a:noFill/>
                          </a:ln>
                          <a:effectLst/>
                        </a:rPr>
                        <a:t>50 Oats Rd.,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r h="67428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4</a:t>
                      </a:r>
                      <a:endParaRPr lang="en-US" dirty="0"/>
                    </a:p>
                  </a:txBody>
                  <a:tcPr/>
                </a:tc>
                <a:tc>
                  <a:txBody>
                    <a:bodyPr/>
                    <a:lstStyle/>
                    <a:p>
                      <a:r>
                        <a:rPr lang="en-US" dirty="0" smtClean="0"/>
                        <a:t>22.4 ft</a:t>
                      </a:r>
                      <a:endParaRPr lang="en-US" dirty="0"/>
                    </a:p>
                  </a:txBody>
                  <a:tcPr/>
                </a:tc>
                <a:tc>
                  <a:txBody>
                    <a:bodyPr/>
                    <a:lstStyle/>
                    <a:p>
                      <a:r>
                        <a:rPr lang="en-US" dirty="0" smtClean="0"/>
                        <a:t>D</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Segoe Print" pitchFamily="2" charset="0"/>
              </a:rPr>
              <a:t>Acquired</a:t>
            </a:r>
            <a:r>
              <a:rPr lang="en-US" dirty="0" smtClean="0"/>
              <a:t> </a:t>
            </a:r>
            <a:endParaRPr lang="en-US" dirty="0"/>
          </a:p>
        </p:txBody>
      </p:sp>
      <p:sp>
        <p:nvSpPr>
          <p:cNvPr id="3" name="Content Placeholder 2"/>
          <p:cNvSpPr>
            <a:spLocks noGrp="1"/>
          </p:cNvSpPr>
          <p:nvPr>
            <p:ph idx="1"/>
          </p:nvPr>
        </p:nvSpPr>
        <p:spPr/>
        <p:txBody>
          <a:bodyPr>
            <a:normAutofit fontScale="92500" lnSpcReduction="10000"/>
          </a:bodyPr>
          <a:lstStyle/>
          <a:p>
            <a:pPr marL="533400" indent="-533400">
              <a:lnSpc>
                <a:spcPct val="80000"/>
              </a:lnSpc>
              <a:buNone/>
            </a:pPr>
            <a:r>
              <a:rPr lang="en-US" sz="1400" dirty="0" smtClean="0">
                <a:solidFill>
                  <a:schemeClr val="tx2">
                    <a:lumMod val="60000"/>
                    <a:lumOff val="40000"/>
                  </a:schemeClr>
                </a:solidFill>
                <a:latin typeface="Segoe Print" pitchFamily="2" charset="0"/>
              </a:rPr>
              <a:t>Fa</a:t>
            </a:r>
            <a:r>
              <a:rPr lang="en-US" sz="1100" dirty="0" smtClean="0">
                <a:solidFill>
                  <a:schemeClr val="tx2">
                    <a:lumMod val="60000"/>
                    <a:lumOff val="40000"/>
                  </a:schemeClr>
                </a:solidFill>
                <a:latin typeface="Segoe Print" pitchFamily="2" charset="0"/>
              </a:rPr>
              <a:t>ult data:</a:t>
            </a:r>
          </a:p>
          <a:p>
            <a:pPr marL="533400" indent="-533400">
              <a:lnSpc>
                <a:spcPct val="80000"/>
              </a:lnSpc>
              <a:buNone/>
            </a:pPr>
            <a:endParaRPr lang="en-US" sz="1100" dirty="0" smtClean="0">
              <a:solidFill>
                <a:schemeClr val="tx2">
                  <a:lumMod val="60000"/>
                  <a:lumOff val="40000"/>
                </a:schemeClr>
              </a:solidFill>
              <a:latin typeface="Segoe Print" pitchFamily="2" charset="0"/>
            </a:endParaRPr>
          </a:p>
          <a:p>
            <a:pPr marL="533400" indent="-533400">
              <a:lnSpc>
                <a:spcPct val="80000"/>
              </a:lnSpc>
              <a:buNone/>
            </a:pPr>
            <a:r>
              <a:rPr lang="en-US" sz="1100" dirty="0" smtClean="0">
                <a:solidFill>
                  <a:schemeClr val="tx2">
                    <a:lumMod val="60000"/>
                    <a:lumOff val="40000"/>
                  </a:schemeClr>
                </a:solidFill>
                <a:latin typeface="Segoe Print" pitchFamily="2" charset="0"/>
              </a:rPr>
              <a:t>1.The images included on the map are examples of </a:t>
            </a:r>
          </a:p>
          <a:p>
            <a:pPr marL="533400" indent="-533400">
              <a:lnSpc>
                <a:spcPct val="80000"/>
              </a:lnSpc>
              <a:buNone/>
            </a:pPr>
            <a:r>
              <a:rPr lang="en-US" sz="1100" dirty="0" smtClean="0">
                <a:solidFill>
                  <a:schemeClr val="tx2">
                    <a:lumMod val="60000"/>
                    <a:lumOff val="40000"/>
                  </a:schemeClr>
                </a:solidFill>
                <a:latin typeface="Segoe Print" pitchFamily="2" charset="0"/>
              </a:rPr>
              <a:t>which kind of weathering? </a:t>
            </a:r>
          </a:p>
          <a:p>
            <a:pPr marL="533400" indent="-533400">
              <a:lnSpc>
                <a:spcPct val="80000"/>
              </a:lnSpc>
              <a:buNone/>
            </a:pPr>
            <a:r>
              <a:rPr lang="en-US" sz="1100" dirty="0" smtClean="0">
                <a:solidFill>
                  <a:schemeClr val="tx2">
                    <a:lumMod val="60000"/>
                    <a:lumOff val="40000"/>
                  </a:schemeClr>
                </a:solidFill>
                <a:latin typeface="Segoe Print" pitchFamily="2" charset="0"/>
              </a:rPr>
              <a:t>-Mechanical weathering</a:t>
            </a:r>
          </a:p>
          <a:p>
            <a:pPr marL="533400" indent="-533400">
              <a:lnSpc>
                <a:spcPct val="80000"/>
              </a:lnSpc>
              <a:buFontTx/>
              <a:buNone/>
            </a:pPr>
            <a:r>
              <a:rPr lang="en-US" sz="1100" dirty="0" smtClean="0">
                <a:solidFill>
                  <a:schemeClr val="tx2">
                    <a:lumMod val="60000"/>
                    <a:lumOff val="40000"/>
                  </a:schemeClr>
                </a:solidFill>
                <a:latin typeface="Segoe Print" pitchFamily="2" charset="0"/>
              </a:rPr>
              <a:t>	</a:t>
            </a:r>
          </a:p>
          <a:p>
            <a:pPr marL="533400" indent="-533400">
              <a:lnSpc>
                <a:spcPct val="80000"/>
              </a:lnSpc>
              <a:buFontTx/>
              <a:buNone/>
            </a:pPr>
            <a:r>
              <a:rPr lang="en-US" sz="1100" dirty="0" smtClean="0">
                <a:solidFill>
                  <a:schemeClr val="tx2">
                    <a:lumMod val="60000"/>
                    <a:lumOff val="40000"/>
                  </a:schemeClr>
                </a:solidFill>
                <a:latin typeface="Segoe Print" pitchFamily="2" charset="0"/>
              </a:rPr>
              <a:t>2. How far are Harris County’s faults moving per year? </a:t>
            </a:r>
          </a:p>
          <a:p>
            <a:pPr marL="533400" indent="-533400">
              <a:lnSpc>
                <a:spcPct val="80000"/>
              </a:lnSpc>
              <a:buFontTx/>
              <a:buNone/>
            </a:pPr>
            <a:r>
              <a:rPr lang="en-US" sz="1100" dirty="0" smtClean="0">
                <a:solidFill>
                  <a:schemeClr val="tx2">
                    <a:lumMod val="60000"/>
                    <a:lumOff val="40000"/>
                  </a:schemeClr>
                </a:solidFill>
                <a:latin typeface="Segoe Print" pitchFamily="2" charset="0"/>
              </a:rPr>
              <a:t>-not that far</a:t>
            </a:r>
          </a:p>
          <a:p>
            <a:pPr marL="533400" indent="-533400">
              <a:lnSpc>
                <a:spcPct val="80000"/>
              </a:lnSpc>
              <a:buFontTx/>
              <a:buNone/>
            </a:pPr>
            <a:r>
              <a:rPr lang="en-US" sz="1100" dirty="0" smtClean="0">
                <a:solidFill>
                  <a:schemeClr val="tx2">
                    <a:lumMod val="60000"/>
                    <a:lumOff val="40000"/>
                  </a:schemeClr>
                </a:solidFill>
                <a:latin typeface="Segoe Print" pitchFamily="2" charset="0"/>
              </a:rPr>
              <a:t>	</a:t>
            </a:r>
          </a:p>
          <a:p>
            <a:pPr marL="533400" indent="-533400">
              <a:lnSpc>
                <a:spcPct val="80000"/>
              </a:lnSpc>
              <a:buFontTx/>
              <a:buNone/>
            </a:pPr>
            <a:r>
              <a:rPr lang="en-US" sz="1100" dirty="0" smtClean="0">
                <a:solidFill>
                  <a:schemeClr val="tx2">
                    <a:lumMod val="60000"/>
                    <a:lumOff val="40000"/>
                  </a:schemeClr>
                </a:solidFill>
                <a:latin typeface="Segoe Print" pitchFamily="2" charset="0"/>
              </a:rPr>
              <a:t>3.How would faults and weathering impact your </a:t>
            </a:r>
          </a:p>
          <a:p>
            <a:pPr marL="533400" indent="-533400">
              <a:lnSpc>
                <a:spcPct val="80000"/>
              </a:lnSpc>
              <a:buFontTx/>
              <a:buNone/>
            </a:pPr>
            <a:r>
              <a:rPr lang="en-US" sz="1100" dirty="0" smtClean="0">
                <a:solidFill>
                  <a:schemeClr val="tx2">
                    <a:lumMod val="60000"/>
                    <a:lumOff val="40000"/>
                  </a:schemeClr>
                </a:solidFill>
                <a:latin typeface="Segoe Print" pitchFamily="2" charset="0"/>
              </a:rPr>
              <a:t>University? </a:t>
            </a:r>
          </a:p>
          <a:p>
            <a:pPr>
              <a:buFontTx/>
              <a:buChar char="-"/>
            </a:pPr>
            <a:r>
              <a:rPr lang="en-US" sz="1100" dirty="0" smtClean="0">
                <a:solidFill>
                  <a:schemeClr val="tx2">
                    <a:lumMod val="60000"/>
                    <a:lumOff val="40000"/>
                  </a:schemeClr>
                </a:solidFill>
                <a:latin typeface="Segoe Print" pitchFamily="2" charset="0"/>
              </a:rPr>
              <a:t>Options 1, 4, would either be hard to get to or be</a:t>
            </a:r>
          </a:p>
          <a:p>
            <a:pPr>
              <a:buNone/>
            </a:pPr>
            <a:r>
              <a:rPr lang="en-US" sz="1100" dirty="0" smtClean="0">
                <a:solidFill>
                  <a:schemeClr val="tx2">
                    <a:lumMod val="60000"/>
                    <a:lumOff val="40000"/>
                  </a:schemeClr>
                </a:solidFill>
                <a:latin typeface="Segoe Print" pitchFamily="2" charset="0"/>
              </a:rPr>
              <a:t>completely impossible to get to so they would </a:t>
            </a:r>
          </a:p>
          <a:p>
            <a:pPr>
              <a:buNone/>
            </a:pPr>
            <a:r>
              <a:rPr lang="en-US" sz="1100" dirty="0" smtClean="0">
                <a:solidFill>
                  <a:schemeClr val="tx2">
                    <a:lumMod val="60000"/>
                    <a:lumOff val="40000"/>
                  </a:schemeClr>
                </a:solidFill>
                <a:latin typeface="Segoe Print" pitchFamily="2" charset="0"/>
              </a:rPr>
              <a:t>probably be closed if flooded.</a:t>
            </a:r>
          </a:p>
          <a:p>
            <a:pPr>
              <a:buFontTx/>
              <a:buChar char="-"/>
            </a:pPr>
            <a:r>
              <a:rPr lang="en-US" sz="1100" dirty="0" smtClean="0">
                <a:solidFill>
                  <a:schemeClr val="tx2">
                    <a:lumMod val="60000"/>
                    <a:lumOff val="40000"/>
                  </a:schemeClr>
                </a:solidFill>
                <a:latin typeface="Segoe Print" pitchFamily="2" charset="0"/>
              </a:rPr>
              <a:t>Option 2 and 3 wouldn’t be affected</a:t>
            </a:r>
          </a:p>
          <a:p>
            <a:pPr>
              <a:buFontTx/>
              <a:buChar char="-"/>
            </a:pPr>
            <a:r>
              <a:rPr lang="en-US" sz="1100" dirty="0" smtClean="0">
                <a:solidFill>
                  <a:schemeClr val="tx2">
                    <a:lumMod val="60000"/>
                    <a:lumOff val="40000"/>
                  </a:schemeClr>
                </a:solidFill>
                <a:latin typeface="Segoe Print" pitchFamily="2" charset="0"/>
              </a:rPr>
              <a:t>Option 5 would most likely be hard to get to, but </a:t>
            </a:r>
          </a:p>
          <a:p>
            <a:pPr>
              <a:buNone/>
            </a:pPr>
            <a:r>
              <a:rPr lang="en-US" sz="1100" dirty="0" smtClean="0">
                <a:solidFill>
                  <a:schemeClr val="tx2">
                    <a:lumMod val="60000"/>
                    <a:lumOff val="40000"/>
                  </a:schemeClr>
                </a:solidFill>
                <a:latin typeface="Segoe Print" pitchFamily="2" charset="0"/>
              </a:rPr>
              <a:t>other than that there are no problems</a:t>
            </a:r>
          </a:p>
          <a:p>
            <a:pPr>
              <a:buNone/>
            </a:pPr>
            <a:endParaRPr lang="en-US" sz="1100" dirty="0" smtClean="0">
              <a:solidFill>
                <a:schemeClr val="tx2">
                  <a:lumMod val="60000"/>
                  <a:lumOff val="40000"/>
                </a:schemeClr>
              </a:solidFill>
              <a:latin typeface="Segoe Print" pitchFamily="2" charset="0"/>
            </a:endParaRPr>
          </a:p>
          <a:p>
            <a:pPr>
              <a:lnSpc>
                <a:spcPct val="80000"/>
              </a:lnSpc>
              <a:buNone/>
            </a:pPr>
            <a:r>
              <a:rPr lang="en-US" sz="1100" dirty="0" smtClean="0">
                <a:solidFill>
                  <a:schemeClr val="tx2">
                    <a:lumMod val="60000"/>
                    <a:lumOff val="40000"/>
                  </a:schemeClr>
                </a:solidFill>
                <a:latin typeface="Segoe Script" pitchFamily="34" charset="0"/>
              </a:rPr>
              <a:t>What types of problems do you anticipate from the fault data?</a:t>
            </a:r>
          </a:p>
          <a:p>
            <a:pPr>
              <a:lnSpc>
                <a:spcPct val="80000"/>
              </a:lnSpc>
              <a:buNone/>
            </a:pPr>
            <a:r>
              <a:rPr lang="en-US" sz="1100" dirty="0" smtClean="0">
                <a:solidFill>
                  <a:schemeClr val="tx2">
                    <a:lumMod val="60000"/>
                    <a:lumOff val="40000"/>
                  </a:schemeClr>
                </a:solidFill>
                <a:latin typeface="Segoe Script" pitchFamily="34" charset="0"/>
              </a:rPr>
              <a:t>That in some particular locations it will cause damage and will</a:t>
            </a:r>
          </a:p>
          <a:p>
            <a:pPr>
              <a:lnSpc>
                <a:spcPct val="80000"/>
              </a:lnSpc>
              <a:buNone/>
            </a:pPr>
            <a:r>
              <a:rPr lang="en-US" sz="1100" dirty="0" smtClean="0">
                <a:solidFill>
                  <a:schemeClr val="tx2">
                    <a:lumMod val="60000"/>
                    <a:lumOff val="40000"/>
                  </a:schemeClr>
                </a:solidFill>
                <a:latin typeface="Segoe Script" pitchFamily="34" charset="0"/>
              </a:rPr>
              <a:t>Take a good amount of money to repair </a:t>
            </a:r>
          </a:p>
          <a:p>
            <a:pPr>
              <a:lnSpc>
                <a:spcPct val="80000"/>
              </a:lnSpc>
              <a:buNone/>
            </a:pPr>
            <a:endParaRPr lang="en-US" sz="1100" dirty="0" smtClean="0">
              <a:solidFill>
                <a:schemeClr val="tx2">
                  <a:lumMod val="60000"/>
                  <a:lumOff val="40000"/>
                </a:schemeClr>
              </a:solidFill>
              <a:latin typeface="Segoe Script" pitchFamily="34" charset="0"/>
            </a:endParaRPr>
          </a:p>
          <a:p>
            <a:pPr>
              <a:lnSpc>
                <a:spcPct val="80000"/>
              </a:lnSpc>
              <a:buNone/>
            </a:pPr>
            <a:r>
              <a:rPr lang="en-US" sz="1100" dirty="0" smtClean="0">
                <a:solidFill>
                  <a:schemeClr val="tx2">
                    <a:lumMod val="60000"/>
                    <a:lumOff val="40000"/>
                  </a:schemeClr>
                </a:solidFill>
                <a:latin typeface="Segoe Script" pitchFamily="34" charset="0"/>
              </a:rPr>
              <a:t>Rank the locations in order from worst to best based on your </a:t>
            </a:r>
          </a:p>
          <a:p>
            <a:pPr>
              <a:lnSpc>
                <a:spcPct val="80000"/>
              </a:lnSpc>
              <a:buNone/>
            </a:pPr>
            <a:r>
              <a:rPr lang="en-US" sz="1100" dirty="0" smtClean="0">
                <a:solidFill>
                  <a:schemeClr val="tx2">
                    <a:lumMod val="60000"/>
                    <a:lumOff val="40000"/>
                  </a:schemeClr>
                </a:solidFill>
                <a:latin typeface="Segoe Script" pitchFamily="34" charset="0"/>
              </a:rPr>
              <a:t>analysis of fault data</a:t>
            </a:r>
          </a:p>
          <a:p>
            <a:pPr>
              <a:lnSpc>
                <a:spcPct val="80000"/>
              </a:lnSpc>
              <a:buNone/>
            </a:pPr>
            <a:r>
              <a:rPr lang="en-US" sz="1100" dirty="0" smtClean="0">
                <a:solidFill>
                  <a:schemeClr val="tx2">
                    <a:lumMod val="60000"/>
                    <a:lumOff val="40000"/>
                  </a:schemeClr>
                </a:solidFill>
                <a:latin typeface="Segoe Script" pitchFamily="34" charset="0"/>
              </a:rPr>
              <a:t>Op3: has no faults nearby</a:t>
            </a:r>
          </a:p>
          <a:p>
            <a:pPr>
              <a:lnSpc>
                <a:spcPct val="80000"/>
              </a:lnSpc>
              <a:buNone/>
            </a:pPr>
            <a:r>
              <a:rPr lang="en-US" sz="1100" dirty="0" smtClean="0">
                <a:solidFill>
                  <a:schemeClr val="tx2">
                    <a:lumMod val="60000"/>
                    <a:lumOff val="40000"/>
                  </a:schemeClr>
                </a:solidFill>
                <a:latin typeface="Segoe Script" pitchFamily="34" charset="0"/>
              </a:rPr>
              <a:t>Op2: has only one fault nearby</a:t>
            </a:r>
          </a:p>
          <a:p>
            <a:pPr>
              <a:lnSpc>
                <a:spcPct val="80000"/>
              </a:lnSpc>
              <a:buNone/>
            </a:pPr>
            <a:r>
              <a:rPr lang="en-US" sz="1100" dirty="0" smtClean="0">
                <a:solidFill>
                  <a:schemeClr val="tx2">
                    <a:lumMod val="60000"/>
                    <a:lumOff val="40000"/>
                  </a:schemeClr>
                </a:solidFill>
                <a:latin typeface="Segoe Script" pitchFamily="34" charset="0"/>
              </a:rPr>
              <a:t>0p5:If damaged low repair cost</a:t>
            </a:r>
          </a:p>
          <a:p>
            <a:pPr>
              <a:lnSpc>
                <a:spcPct val="80000"/>
              </a:lnSpc>
              <a:buNone/>
            </a:pPr>
            <a:r>
              <a:rPr lang="en-US" sz="1100" dirty="0" smtClean="0">
                <a:solidFill>
                  <a:schemeClr val="tx2">
                    <a:lumMod val="60000"/>
                    <a:lumOff val="40000"/>
                  </a:schemeClr>
                </a:solidFill>
                <a:latin typeface="Segoe Script" pitchFamily="34" charset="0"/>
              </a:rPr>
              <a:t>Op1: It’s repair cost is less than op4</a:t>
            </a:r>
          </a:p>
          <a:p>
            <a:pPr>
              <a:lnSpc>
                <a:spcPct val="80000"/>
              </a:lnSpc>
              <a:buNone/>
            </a:pPr>
            <a:r>
              <a:rPr lang="en-US" sz="1100" dirty="0" smtClean="0">
                <a:solidFill>
                  <a:schemeClr val="tx2">
                    <a:lumMod val="60000"/>
                    <a:lumOff val="40000"/>
                  </a:schemeClr>
                </a:solidFill>
                <a:latin typeface="Segoe Script" pitchFamily="34" charset="0"/>
              </a:rPr>
              <a:t>Op4: is the one with most faults and highest repair cost</a:t>
            </a:r>
          </a:p>
        </p:txBody>
      </p:sp>
      <p:graphicFrame>
        <p:nvGraphicFramePr>
          <p:cNvPr id="4" name="Table 3"/>
          <p:cNvGraphicFramePr>
            <a:graphicFrameLocks noGrp="1"/>
          </p:cNvGraphicFramePr>
          <p:nvPr/>
        </p:nvGraphicFramePr>
        <p:xfrm>
          <a:off x="5638800" y="1905000"/>
          <a:ext cx="3200400" cy="4795470"/>
        </p:xfrm>
        <a:graphic>
          <a:graphicData uri="http://schemas.openxmlformats.org/drawingml/2006/table">
            <a:tbl>
              <a:tblPr firstRow="1" bandRow="1">
                <a:tableStyleId>{00A15C55-8517-42AA-B614-E9B94910E393}</a:tableStyleId>
              </a:tblPr>
              <a:tblGrid>
                <a:gridCol w="1066800"/>
                <a:gridCol w="1066800"/>
                <a:gridCol w="1066800"/>
              </a:tblGrid>
              <a:tr h="43527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Location</a:t>
                      </a: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Faults Nearby (High, Medium, Low)</a:t>
                      </a: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Projected Repair Costs</a:t>
                      </a:r>
                    </a:p>
                  </a:txBody>
                  <a:tcPr horzOverflow="overflow"/>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Bayside (La Porte,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	</a:t>
                      </a:r>
                    </a:p>
                  </a:txBody>
                  <a:tcPr horzOverflow="overflow"/>
                </a:tc>
                <a:tc>
                  <a:txBody>
                    <a:bodyPr/>
                    <a:lstStyle/>
                    <a:p>
                      <a:r>
                        <a:rPr lang="en-US" dirty="0" smtClean="0"/>
                        <a:t>High</a:t>
                      </a:r>
                      <a:endParaRPr lang="en-US" dirty="0"/>
                    </a:p>
                  </a:txBody>
                  <a:tcPr/>
                </a:tc>
                <a:tc>
                  <a:txBody>
                    <a:bodyPr/>
                    <a:lstStyle/>
                    <a:p>
                      <a:r>
                        <a:rPr lang="en-US" dirty="0" smtClean="0"/>
                        <a:t>$2000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NE Houston (Huffman,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12688 FM 1960, Huffman, TX</a:t>
                      </a:r>
                    </a:p>
                  </a:txBody>
                  <a:tcPr horzOverflow="overflow"/>
                </a:tc>
                <a:tc>
                  <a:txBody>
                    <a:bodyPr/>
                    <a:lstStyle/>
                    <a:p>
                      <a:r>
                        <a:rPr lang="en-US" dirty="0" smtClean="0"/>
                        <a:t>Low</a:t>
                      </a:r>
                      <a:endParaRPr lang="en-US" dirty="0"/>
                    </a:p>
                  </a:txBody>
                  <a:tcPr/>
                </a:tc>
                <a:tc>
                  <a:txBody>
                    <a:bodyPr/>
                    <a:lstStyle/>
                    <a:p>
                      <a:r>
                        <a:rPr lang="en-US" dirty="0" smtClean="0"/>
                        <a:t>$100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W. Tomball (Tomball,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29608 Liberty </a:t>
                      </a:r>
                      <a:r>
                        <a:rPr kumimoji="0" lang="en-US" sz="900" b="0" i="0" u="none" strike="noStrike" cap="none" normalizeH="0" baseline="0" dirty="0" err="1" smtClean="0">
                          <a:ln>
                            <a:noFill/>
                          </a:ln>
                          <a:solidFill>
                            <a:schemeClr val="tx1"/>
                          </a:solidFill>
                          <a:effectLst/>
                          <a:latin typeface="Arial" charset="0"/>
                        </a:rPr>
                        <a:t>Ln</a:t>
                      </a:r>
                      <a:r>
                        <a:rPr kumimoji="0" lang="en-US" sz="900" b="0" i="0" u="none" strike="noStrike" cap="none" normalizeH="0" baseline="0" dirty="0" smtClean="0">
                          <a:ln>
                            <a:noFill/>
                          </a:ln>
                          <a:solidFill>
                            <a:schemeClr val="tx1"/>
                          </a:solidFill>
                          <a:effectLst/>
                          <a:latin typeface="Arial" charset="0"/>
                        </a:rPr>
                        <a:t>., Tomball, TX</a:t>
                      </a:r>
                    </a:p>
                  </a:txBody>
                  <a:tcPr horzOverflow="overflow"/>
                </a:tc>
                <a:tc>
                  <a:txBody>
                    <a:bodyPr/>
                    <a:lstStyle/>
                    <a:p>
                      <a:r>
                        <a:rPr lang="en-US" dirty="0" smtClean="0"/>
                        <a:t>Low</a:t>
                      </a:r>
                      <a:endParaRPr lang="en-US" dirty="0"/>
                    </a:p>
                  </a:txBody>
                  <a:tcPr/>
                </a:tc>
                <a:tc>
                  <a:txBody>
                    <a:bodyPr/>
                    <a:lstStyle/>
                    <a:p>
                      <a:r>
                        <a:rPr lang="en-US" dirty="0" smtClean="0"/>
                        <a:t>$100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Downtown East (Houston, TX) </a:t>
                      </a:r>
                      <a:r>
                        <a:rPr kumimoji="0" lang="en-US" sz="900" b="0" i="0" u="none" strike="noStrike" cap="none" normalizeH="0" baseline="0" dirty="0" smtClean="0">
                          <a:ln>
                            <a:noFill/>
                          </a:ln>
                          <a:solidFill>
                            <a:schemeClr val="tx1"/>
                          </a:solidFill>
                          <a:effectLst/>
                          <a:latin typeface="Arial" charset="0"/>
                          <a:sym typeface="Wingdings" pitchFamily="2" charset="2"/>
                        </a:rPr>
                        <a:t> 6</a:t>
                      </a:r>
                      <a:r>
                        <a:rPr kumimoji="0" lang="en-US" sz="900" b="0" i="0" u="none" strike="noStrike" cap="none" normalizeH="0" baseline="0" dirty="0" smtClean="0">
                          <a:ln>
                            <a:noFill/>
                          </a:ln>
                          <a:solidFill>
                            <a:schemeClr val="tx1"/>
                          </a:solidFill>
                          <a:effectLst/>
                          <a:latin typeface="Arial" charset="0"/>
                        </a:rPr>
                        <a:t>50 Oats Rd., Houston, TX</a:t>
                      </a:r>
                    </a:p>
                  </a:txBody>
                  <a:tcPr horzOverflow="overflow"/>
                </a:tc>
                <a:tc>
                  <a:txBody>
                    <a:bodyPr/>
                    <a:lstStyle/>
                    <a:p>
                      <a:r>
                        <a:rPr lang="en-US" dirty="0" smtClean="0"/>
                        <a:t>High</a:t>
                      </a:r>
                      <a:endParaRPr lang="en-US" dirty="0"/>
                    </a:p>
                  </a:txBody>
                  <a:tcPr/>
                </a:tc>
                <a:tc>
                  <a:txBody>
                    <a:bodyPr/>
                    <a:lstStyle/>
                    <a:p>
                      <a:r>
                        <a:rPr lang="en-US" dirty="0" smtClean="0"/>
                        <a:t>$5000</a:t>
                      </a:r>
                      <a:r>
                        <a:rPr lang="en-US" baseline="0" dirty="0" smtClean="0"/>
                        <a:t> per yr</a:t>
                      </a:r>
                      <a:endParaRPr lang="en-US" dirty="0"/>
                    </a:p>
                  </a:txBody>
                  <a:tcPr/>
                </a:tc>
              </a:tr>
              <a:tr h="69018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Downtown Central (Houston, TX) </a:t>
                      </a:r>
                      <a:r>
                        <a:rPr kumimoji="0" lang="en-US" sz="900" b="0" i="0" u="none" strike="noStrike" cap="none" normalizeH="0" baseline="0" dirty="0" smtClean="0">
                          <a:ln>
                            <a:noFill/>
                          </a:ln>
                          <a:solidFill>
                            <a:schemeClr val="tx1"/>
                          </a:solidFill>
                          <a:effectLst/>
                          <a:latin typeface="Arial" charset="0"/>
                          <a:sym typeface="Wingdings" pitchFamily="2" charset="2"/>
                        </a:rPr>
                        <a:t> </a:t>
                      </a:r>
                      <a:r>
                        <a:rPr kumimoji="0" lang="en-US" sz="900" b="0" i="0" u="none" strike="noStrike" cap="none" normalizeH="0" baseline="0" dirty="0" smtClean="0">
                          <a:ln>
                            <a:noFill/>
                          </a:ln>
                          <a:solidFill>
                            <a:schemeClr val="tx1"/>
                          </a:solidFill>
                          <a:effectLst/>
                          <a:latin typeface="Arial" charset="0"/>
                        </a:rPr>
                        <a:t>1400 Travis St., Houston, TX</a:t>
                      </a:r>
                    </a:p>
                  </a:txBody>
                  <a:tcPr horzOverflow="overflow"/>
                </a:tc>
                <a:tc>
                  <a:txBody>
                    <a:bodyPr/>
                    <a:lstStyle/>
                    <a:p>
                      <a:r>
                        <a:rPr lang="en-US" dirty="0" smtClean="0"/>
                        <a:t>Medium</a:t>
                      </a:r>
                      <a:endParaRPr lang="en-US" dirty="0"/>
                    </a:p>
                  </a:txBody>
                  <a:tcPr/>
                </a:tc>
                <a:tc>
                  <a:txBody>
                    <a:bodyPr/>
                    <a:lstStyle/>
                    <a:p>
                      <a:r>
                        <a:rPr lang="en-US" dirty="0" smtClean="0"/>
                        <a:t>$1000 per yr</a:t>
                      </a:r>
                      <a:endParaRPr lang="en-US"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Acquired</a:t>
            </a:r>
            <a:endParaRPr lang="en-US" dirty="0">
              <a:latin typeface="Segoe Script" pitchFamily="34" charset="0"/>
            </a:endParaRPr>
          </a:p>
        </p:txBody>
      </p:sp>
      <p:sp>
        <p:nvSpPr>
          <p:cNvPr id="3" name="Content Placeholder 2"/>
          <p:cNvSpPr>
            <a:spLocks noGrp="1"/>
          </p:cNvSpPr>
          <p:nvPr>
            <p:ph idx="1"/>
          </p:nvPr>
        </p:nvSpPr>
        <p:spPr/>
        <p:txBody>
          <a:bodyPr/>
          <a:lstStyle/>
          <a:p>
            <a:r>
              <a:rPr lang="en-US" dirty="0" smtClean="0">
                <a:latin typeface="Segoe Script" pitchFamily="34" charset="0"/>
              </a:rPr>
              <a:t>Crime data:</a:t>
            </a:r>
          </a:p>
          <a:p>
            <a:pPr>
              <a:buNone/>
            </a:pPr>
            <a:r>
              <a:rPr lang="en-US" sz="1600" dirty="0" smtClean="0">
                <a:latin typeface="Segoe Script" pitchFamily="34" charset="0"/>
              </a:rPr>
              <a:t>Explain how crime data</a:t>
            </a:r>
          </a:p>
          <a:p>
            <a:pPr>
              <a:buNone/>
            </a:pPr>
            <a:r>
              <a:rPr lang="en-US" sz="1600" dirty="0" smtClean="0">
                <a:latin typeface="Segoe Script" pitchFamily="34" charset="0"/>
              </a:rPr>
              <a:t> will affect the recruitment </a:t>
            </a:r>
          </a:p>
          <a:p>
            <a:pPr>
              <a:buNone/>
            </a:pPr>
            <a:r>
              <a:rPr lang="en-US" sz="1600" dirty="0" smtClean="0">
                <a:latin typeface="Segoe Script" pitchFamily="34" charset="0"/>
              </a:rPr>
              <a:t>of future students.</a:t>
            </a:r>
          </a:p>
          <a:p>
            <a:pPr>
              <a:buNone/>
            </a:pPr>
            <a:r>
              <a:rPr lang="en-US" sz="1200" dirty="0" smtClean="0">
                <a:latin typeface="Segoe Script" pitchFamily="34" charset="0"/>
              </a:rPr>
              <a:t>Students  would want to know if the </a:t>
            </a:r>
          </a:p>
          <a:p>
            <a:pPr>
              <a:buNone/>
            </a:pPr>
            <a:r>
              <a:rPr lang="en-US" sz="1200" dirty="0" smtClean="0">
                <a:latin typeface="Segoe Script" pitchFamily="34" charset="0"/>
              </a:rPr>
              <a:t>University they’re attending is safe</a:t>
            </a:r>
          </a:p>
          <a:p>
            <a:pPr>
              <a:buNone/>
            </a:pPr>
            <a:r>
              <a:rPr lang="en-US" sz="1200" dirty="0" smtClean="0">
                <a:latin typeface="Segoe Script" pitchFamily="34" charset="0"/>
              </a:rPr>
              <a:t>So if the crime level  of the location</a:t>
            </a:r>
          </a:p>
          <a:p>
            <a:pPr>
              <a:buNone/>
            </a:pPr>
            <a:r>
              <a:rPr lang="en-US" sz="1200" dirty="0" smtClean="0">
                <a:latin typeface="Segoe Script" pitchFamily="34" charset="0"/>
              </a:rPr>
              <a:t>Is low it is most likely for a student to </a:t>
            </a:r>
          </a:p>
          <a:p>
            <a:pPr>
              <a:buNone/>
            </a:pPr>
            <a:r>
              <a:rPr lang="en-US" sz="1200" dirty="0" smtClean="0">
                <a:latin typeface="Segoe Script" pitchFamily="34" charset="0"/>
              </a:rPr>
              <a:t>Feel safe and want to attend, but if </a:t>
            </a:r>
          </a:p>
          <a:p>
            <a:pPr>
              <a:buNone/>
            </a:pPr>
            <a:r>
              <a:rPr lang="en-US" sz="1200" dirty="0" smtClean="0">
                <a:latin typeface="Segoe Script" pitchFamily="34" charset="0"/>
              </a:rPr>
              <a:t>The crime level is high then they </a:t>
            </a:r>
          </a:p>
          <a:p>
            <a:pPr>
              <a:buNone/>
            </a:pPr>
            <a:r>
              <a:rPr lang="en-US" sz="1200" dirty="0" smtClean="0">
                <a:latin typeface="Segoe Script" pitchFamily="34" charset="0"/>
              </a:rPr>
              <a:t>Won’t want to attend to an unsafe </a:t>
            </a:r>
          </a:p>
          <a:p>
            <a:pPr>
              <a:buNone/>
            </a:pPr>
            <a:r>
              <a:rPr lang="en-US" sz="1200" dirty="0" smtClean="0">
                <a:latin typeface="Segoe Script" pitchFamily="34" charset="0"/>
              </a:rPr>
              <a:t>University.</a:t>
            </a:r>
          </a:p>
          <a:p>
            <a:endParaRPr lang="en-US" sz="1600" dirty="0" smtClean="0">
              <a:latin typeface="Segoe Script" pitchFamily="34" charset="0"/>
            </a:endParaRPr>
          </a:p>
        </p:txBody>
      </p:sp>
      <p:graphicFrame>
        <p:nvGraphicFramePr>
          <p:cNvPr id="4" name="Table 3"/>
          <p:cNvGraphicFramePr>
            <a:graphicFrameLocks noGrp="1"/>
          </p:cNvGraphicFramePr>
          <p:nvPr/>
        </p:nvGraphicFramePr>
        <p:xfrm>
          <a:off x="3733800" y="1219200"/>
          <a:ext cx="4876800" cy="5156202"/>
        </p:xfrm>
        <a:graphic>
          <a:graphicData uri="http://schemas.openxmlformats.org/drawingml/2006/table">
            <a:tbl>
              <a:tblPr firstRow="1" bandRow="1">
                <a:tableStyleId>{F5AB1C69-6EDB-4FF4-983F-18BD219EF322}</a:tableStyleId>
              </a:tblPr>
              <a:tblGrid>
                <a:gridCol w="1219200"/>
                <a:gridCol w="1219200"/>
                <a:gridCol w="1219200"/>
                <a:gridCol w="1219200"/>
              </a:tblGrid>
              <a:tr h="8593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Location</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Total # of Rapes</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Total # of Murders</a:t>
                      </a:r>
                      <a:endParaRPr kumimoji="0" lang="en-US" sz="10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000" u="none" strike="noStrike" cap="none" normalizeH="0" baseline="0" dirty="0" smtClean="0">
                          <a:ln>
                            <a:noFill/>
                          </a:ln>
                          <a:effectLst/>
                        </a:rPr>
                        <a:t>Crime Level</a:t>
                      </a:r>
                      <a:endParaRPr kumimoji="0" lang="en-US" sz="1000" b="0" i="0" u="none" strike="noStrike" cap="none" normalizeH="0" baseline="0" dirty="0" smtClean="0">
                        <a:ln>
                          <a:noFill/>
                        </a:ln>
                        <a:solidFill>
                          <a:schemeClr val="tx1"/>
                        </a:solidFill>
                        <a:effectLst/>
                        <a:latin typeface="Arial" charset="0"/>
                      </a:endParaRPr>
                    </a:p>
                  </a:txBody>
                  <a:tcPr horzOverflow="overflow"/>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Bayside (La Porte,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12328 Bay Area Blvd., Houston, TX</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	</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NE Houston (Huffman,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12688 FM 1960, Huffman,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endParaRPr lang="en-US" dirty="0" smtClean="0"/>
                    </a:p>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W. Tomball (Tomball,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29608 Liberty </a:t>
                      </a:r>
                      <a:r>
                        <a:rPr kumimoji="0" lang="en-US" sz="900" u="none" strike="noStrike" cap="none" normalizeH="0" baseline="0" dirty="0" err="1" smtClean="0">
                          <a:ln>
                            <a:noFill/>
                          </a:ln>
                          <a:effectLst/>
                        </a:rPr>
                        <a:t>Ln</a:t>
                      </a:r>
                      <a:r>
                        <a:rPr kumimoji="0" lang="en-US" sz="900" u="none" strike="noStrike" cap="none" normalizeH="0" baseline="0" dirty="0" smtClean="0">
                          <a:ln>
                            <a:noFill/>
                          </a:ln>
                          <a:effectLst/>
                        </a:rPr>
                        <a:t>., Tomball,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A</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East (Houston, TX) </a:t>
                      </a:r>
                      <a:r>
                        <a:rPr kumimoji="0" lang="en-US" sz="900" u="none" strike="noStrike" cap="none" normalizeH="0" baseline="0" dirty="0" smtClean="0">
                          <a:ln>
                            <a:noFill/>
                          </a:ln>
                          <a:effectLst/>
                          <a:sym typeface="Wingdings" pitchFamily="2" charset="2"/>
                        </a:rPr>
                        <a:t> 6</a:t>
                      </a:r>
                      <a:r>
                        <a:rPr kumimoji="0" lang="en-US" sz="900" u="none" strike="noStrike" cap="none" normalizeH="0" baseline="0" dirty="0" smtClean="0">
                          <a:ln>
                            <a:noFill/>
                          </a:ln>
                          <a:effectLst/>
                        </a:rPr>
                        <a:t>50 Oats Rd.,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7</a:t>
                      </a:r>
                      <a:endParaRPr lang="en-US" dirty="0"/>
                    </a:p>
                  </a:txBody>
                  <a:tcPr/>
                </a:tc>
                <a:tc>
                  <a:txBody>
                    <a:bodyPr/>
                    <a:lstStyle/>
                    <a:p>
                      <a:r>
                        <a:rPr lang="en-US" dirty="0" smtClean="0"/>
                        <a:t>5</a:t>
                      </a:r>
                      <a:endParaRPr lang="en-US" dirty="0"/>
                    </a:p>
                  </a:txBody>
                  <a:tcPr/>
                </a:tc>
                <a:tc>
                  <a:txBody>
                    <a:bodyPr/>
                    <a:lstStyle/>
                    <a:p>
                      <a:r>
                        <a:rPr lang="en-US" dirty="0" smtClean="0"/>
                        <a:t>C</a:t>
                      </a:r>
                      <a:endParaRPr lang="en-US" dirty="0"/>
                    </a:p>
                  </a:txBody>
                  <a:tcPr/>
                </a:tc>
              </a:tr>
              <a:tr h="85936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900" u="none" strike="noStrike" cap="none" normalizeH="0" baseline="0" dirty="0" smtClean="0">
                          <a:ln>
                            <a:noFill/>
                          </a:ln>
                          <a:effectLst/>
                        </a:rPr>
                        <a:t>Downtown Central (Houston, TX) </a:t>
                      </a:r>
                      <a:r>
                        <a:rPr kumimoji="0" lang="en-US" sz="900" u="none" strike="noStrike" cap="none" normalizeH="0" baseline="0" dirty="0" smtClean="0">
                          <a:ln>
                            <a:noFill/>
                          </a:ln>
                          <a:effectLst/>
                          <a:sym typeface="Wingdings" pitchFamily="2" charset="2"/>
                        </a:rPr>
                        <a:t> </a:t>
                      </a:r>
                      <a:r>
                        <a:rPr kumimoji="0" lang="en-US" sz="900" u="none" strike="noStrike" cap="none" normalizeH="0" baseline="0" dirty="0" smtClean="0">
                          <a:ln>
                            <a:noFill/>
                          </a:ln>
                          <a:effectLst/>
                        </a:rPr>
                        <a:t>1400 Travis St., Houston, TX</a:t>
                      </a:r>
                      <a:endParaRPr kumimoji="0" lang="en-US" sz="900" b="0" i="0" u="none" strike="noStrike" cap="none" normalizeH="0" baseline="0" dirty="0" smtClean="0">
                        <a:ln>
                          <a:noFill/>
                        </a:ln>
                        <a:solidFill>
                          <a:schemeClr val="tx1"/>
                        </a:solidFill>
                        <a:effectLst/>
                        <a:latin typeface="Arial" charset="0"/>
                      </a:endParaRPr>
                    </a:p>
                  </a:txBody>
                  <a:tcPr horzOverflow="overflow"/>
                </a:tc>
                <a:tc>
                  <a:txBody>
                    <a:bodyPr/>
                    <a:lstStyle/>
                    <a:p>
                      <a:r>
                        <a:rPr lang="en-US" dirty="0" smtClean="0"/>
                        <a:t>6</a:t>
                      </a:r>
                      <a:endParaRPr lang="en-US" dirty="0"/>
                    </a:p>
                  </a:txBody>
                  <a:tcPr/>
                </a:tc>
                <a:tc>
                  <a:txBody>
                    <a:bodyPr/>
                    <a:lstStyle/>
                    <a:p>
                      <a:r>
                        <a:rPr lang="en-US" dirty="0" smtClean="0"/>
                        <a:t>6</a:t>
                      </a:r>
                      <a:endParaRPr lang="en-US" dirty="0"/>
                    </a:p>
                  </a:txBody>
                  <a:tcPr/>
                </a:tc>
                <a:tc>
                  <a:txBody>
                    <a:bodyPr/>
                    <a:lstStyle/>
                    <a:p>
                      <a:r>
                        <a:rPr lang="en-US" dirty="0" smtClean="0"/>
                        <a:t>C</a:t>
                      </a:r>
                      <a:endParaRPr lang="en-US"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95000"/>
                  </a:schemeClr>
                </a:solidFill>
              </a:rPr>
              <a:t>Acquired</a:t>
            </a:r>
            <a:endParaRPr lang="en-US" dirty="0">
              <a:solidFill>
                <a:schemeClr val="bg1">
                  <a:lumMod val="95000"/>
                </a:schemeClr>
              </a:solidFill>
            </a:endParaRPr>
          </a:p>
        </p:txBody>
      </p:sp>
      <p:sp>
        <p:nvSpPr>
          <p:cNvPr id="3" name="Content Placeholder 2"/>
          <p:cNvSpPr>
            <a:spLocks noGrp="1"/>
          </p:cNvSpPr>
          <p:nvPr>
            <p:ph idx="1"/>
          </p:nvPr>
        </p:nvSpPr>
        <p:spPr/>
        <p:txBody>
          <a:bodyPr>
            <a:normAutofit/>
          </a:bodyPr>
          <a:lstStyle/>
          <a:p>
            <a:r>
              <a:rPr lang="en-US" sz="1200" dirty="0" smtClean="0">
                <a:solidFill>
                  <a:schemeClr val="bg1"/>
                </a:solidFill>
                <a:latin typeface="Segoe Script" pitchFamily="34" charset="0"/>
              </a:rPr>
              <a:t>Land prices: </a:t>
            </a:r>
          </a:p>
          <a:p>
            <a:r>
              <a:rPr lang="en-US" sz="1200" dirty="0" smtClean="0">
                <a:solidFill>
                  <a:schemeClr val="bg1"/>
                </a:solidFill>
                <a:latin typeface="Segoe Script" pitchFamily="34" charset="0"/>
              </a:rPr>
              <a:t>Explain how land prices will affect the recruitment of </a:t>
            </a:r>
          </a:p>
          <a:p>
            <a:pPr>
              <a:buNone/>
            </a:pPr>
            <a:r>
              <a:rPr lang="en-US" sz="1200" dirty="0" smtClean="0">
                <a:solidFill>
                  <a:schemeClr val="bg1"/>
                </a:solidFill>
                <a:latin typeface="Segoe Script" pitchFamily="34" charset="0"/>
              </a:rPr>
              <a:t>future students. </a:t>
            </a:r>
          </a:p>
          <a:p>
            <a:endParaRPr lang="en-US" sz="1200" dirty="0" smtClean="0">
              <a:solidFill>
                <a:schemeClr val="bg1"/>
              </a:solidFill>
              <a:latin typeface="Segoe Script" pitchFamily="34" charset="0"/>
            </a:endParaRPr>
          </a:p>
          <a:p>
            <a:pPr>
              <a:buNone/>
            </a:pPr>
            <a:r>
              <a:rPr lang="en-US" sz="1200" dirty="0" smtClean="0">
                <a:solidFill>
                  <a:schemeClr val="bg1"/>
                </a:solidFill>
                <a:latin typeface="Segoe Script" pitchFamily="34" charset="0"/>
              </a:rPr>
              <a:t>-The lower the price the more land for the </a:t>
            </a:r>
          </a:p>
          <a:p>
            <a:pPr>
              <a:buNone/>
            </a:pPr>
            <a:r>
              <a:rPr lang="en-US" sz="1200" dirty="0" smtClean="0">
                <a:solidFill>
                  <a:schemeClr val="bg1"/>
                </a:solidFill>
                <a:latin typeface="Segoe Script" pitchFamily="34" charset="0"/>
              </a:rPr>
              <a:t>University, the more land the more space for </a:t>
            </a:r>
          </a:p>
          <a:p>
            <a:pPr>
              <a:buNone/>
            </a:pPr>
            <a:r>
              <a:rPr lang="en-US" sz="1200" dirty="0" smtClean="0">
                <a:solidFill>
                  <a:schemeClr val="bg1"/>
                </a:solidFill>
                <a:latin typeface="Segoe Script" pitchFamily="34" charset="0"/>
              </a:rPr>
              <a:t>students, and the more space for students, the more</a:t>
            </a:r>
          </a:p>
          <a:p>
            <a:pPr>
              <a:buNone/>
            </a:pPr>
            <a:r>
              <a:rPr lang="en-US" sz="1200" dirty="0" smtClean="0">
                <a:solidFill>
                  <a:schemeClr val="bg1"/>
                </a:solidFill>
                <a:latin typeface="Segoe Script" pitchFamily="34" charset="0"/>
              </a:rPr>
              <a:t> students that will attend OU</a:t>
            </a:r>
            <a:endParaRPr lang="en-US" sz="1200" dirty="0">
              <a:solidFill>
                <a:schemeClr val="bg1"/>
              </a:solidFill>
              <a:latin typeface="Segoe Script" pitchFamily="34" charset="0"/>
            </a:endParaRPr>
          </a:p>
        </p:txBody>
      </p:sp>
      <p:graphicFrame>
        <p:nvGraphicFramePr>
          <p:cNvPr id="4" name="Table 3"/>
          <p:cNvGraphicFramePr>
            <a:graphicFrameLocks noGrp="1"/>
          </p:cNvGraphicFramePr>
          <p:nvPr/>
        </p:nvGraphicFramePr>
        <p:xfrm>
          <a:off x="5867400" y="1524000"/>
          <a:ext cx="2590800" cy="4622802"/>
        </p:xfrm>
        <a:graphic>
          <a:graphicData uri="http://schemas.openxmlformats.org/drawingml/2006/table">
            <a:tbl>
              <a:tblPr firstRow="1" bandRow="1">
                <a:tableStyleId>{AF606853-7671-496A-8E4F-DF71F8EC918B}</a:tableStyleId>
              </a:tblPr>
              <a:tblGrid>
                <a:gridCol w="1295400"/>
                <a:gridCol w="1295400"/>
              </a:tblGrid>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Location</a:t>
                      </a:r>
                      <a:endParaRPr kumimoji="0" lang="en-US" sz="1400" b="1"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smtClean="0">
                          <a:ln>
                            <a:noFill/>
                          </a:ln>
                          <a:effectLst/>
                        </a:rPr>
                        <a:t>Land Price (per acre)</a:t>
                      </a:r>
                      <a:endParaRPr kumimoji="0" lang="en-US" sz="1400" b="1" i="0" u="none" strike="noStrike" cap="none" normalizeH="0" baseline="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O1: Bayside</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$27,000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O2: NE Houston</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$12,000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O3: W Tomball</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$40,000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O4: Downtown East</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$50,000</a:t>
                      </a:r>
                      <a:endParaRPr kumimoji="0" lang="en-US" sz="1400" b="0" i="0" u="none" strike="noStrike" cap="none" normalizeH="0" baseline="0" dirty="0" smtClean="0">
                        <a:ln>
                          <a:noFill/>
                        </a:ln>
                        <a:solidFill>
                          <a:schemeClr val="tx1"/>
                        </a:solidFill>
                        <a:effectLst/>
                        <a:latin typeface="Arial" charset="0"/>
                      </a:endParaRPr>
                    </a:p>
                  </a:txBody>
                  <a:tcPr horzOverflow="overflow"/>
                </a:tc>
              </a:tr>
              <a:tr h="770467">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O5: Downtown Central</a:t>
                      </a:r>
                      <a:endParaRPr kumimoji="0" lang="en-US" sz="1400" b="0" i="0" u="none" strike="noStrike" cap="none" normalizeH="0" baseline="0" dirty="0" smtClean="0">
                        <a:ln>
                          <a:noFill/>
                        </a:ln>
                        <a:solidFill>
                          <a:schemeClr val="tx1"/>
                        </a:solidFill>
                        <a:effectLst/>
                        <a:latin typeface="Arial" charset="0"/>
                      </a:endParaRPr>
                    </a:p>
                  </a:txBody>
                  <a:tcP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u="none" strike="noStrike" cap="none" normalizeH="0" baseline="0" dirty="0" smtClean="0">
                          <a:ln>
                            <a:noFill/>
                          </a:ln>
                          <a:effectLst/>
                        </a:rPr>
                        <a:t>$6,850,000</a:t>
                      </a:r>
                      <a:endParaRPr kumimoji="0" lang="en-US" sz="1400" b="0" i="0" u="none" strike="noStrike" cap="none" normalizeH="0" baseline="0" dirty="0" smtClean="0">
                        <a:ln>
                          <a:noFill/>
                        </a:ln>
                        <a:solidFill>
                          <a:schemeClr val="tx1"/>
                        </a:solidFill>
                        <a:effectLst/>
                        <a:latin typeface="Arial" charset="0"/>
                      </a:endParaRPr>
                    </a:p>
                  </a:txBody>
                  <a:tcPr horzOverflow="overflow"/>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Script" pitchFamily="34" charset="0"/>
              </a:rPr>
              <a:t>Hurricane data</a:t>
            </a:r>
            <a:endParaRPr lang="en-US" dirty="0">
              <a:latin typeface="Segoe Script" pitchFamily="34" charset="0"/>
            </a:endParaRPr>
          </a:p>
        </p:txBody>
      </p:sp>
      <p:graphicFrame>
        <p:nvGraphicFramePr>
          <p:cNvPr id="4" name="Content Placeholder 3"/>
          <p:cNvGraphicFramePr>
            <a:graphicFrameLocks noGrp="1"/>
          </p:cNvGraphicFramePr>
          <p:nvPr>
            <p:ph idx="1"/>
          </p:nvPr>
        </p:nvGraphicFramePr>
        <p:xfrm>
          <a:off x="381000" y="1524000"/>
          <a:ext cx="8305800" cy="46021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624</TotalTime>
  <Words>1378</Words>
  <Application>Microsoft Office PowerPoint</Application>
  <PresentationFormat>On-screen Show (4:3)</PresentationFormat>
  <Paragraphs>266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Orso University</vt:lpstr>
      <vt:lpstr>Ask</vt:lpstr>
      <vt:lpstr>Acquired</vt:lpstr>
      <vt:lpstr>Acquired </vt:lpstr>
      <vt:lpstr>Acquired</vt:lpstr>
      <vt:lpstr>Acquired </vt:lpstr>
      <vt:lpstr>Acquired</vt:lpstr>
      <vt:lpstr>Acquired</vt:lpstr>
      <vt:lpstr>Hurricane data</vt:lpstr>
      <vt:lpstr>Conclusion</vt:lpstr>
      <vt:lpstr>Conclusion</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Orso University</dc:title>
  <dc:creator>Juan</dc:creator>
  <cp:lastModifiedBy>Juan</cp:lastModifiedBy>
  <cp:revision>46</cp:revision>
  <dcterms:created xsi:type="dcterms:W3CDTF">2008-09-11T02:25:05Z</dcterms:created>
  <dcterms:modified xsi:type="dcterms:W3CDTF">2008-09-25T03:22:07Z</dcterms:modified>
</cp:coreProperties>
</file>