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60" r:id="rId4"/>
    <p:sldId id="258" r:id="rId5"/>
    <p:sldId id="261" r:id="rId6"/>
    <p:sldId id="259" r:id="rId7"/>
    <p:sldId id="263" r:id="rId8"/>
    <p:sldId id="262" r:id="rId9"/>
    <p:sldId id="264" r:id="rId10"/>
    <p:sldId id="265" r:id="rId11"/>
    <p:sldId id="266" r:id="rId12"/>
    <p:sldId id="267" r:id="rId13"/>
    <p:sldId id="268" r:id="rId14"/>
    <p:sldId id="269" r:id="rId1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p:scale>
          <a:sx n="100" d="100"/>
          <a:sy n="100" d="100"/>
        </p:scale>
        <p:origin x="-702" y="13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0CDE479B-99C0-4E40-99E1-2249A790DA90}" type="datetimeFigureOut">
              <a:rPr lang="en-US" smtClean="0"/>
              <a:t>9/24/2008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167251-6A6B-4F7F-91E7-BFA8CA82E3B9}"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CDE479B-99C0-4E40-99E1-2249A790DA90}" type="datetimeFigureOut">
              <a:rPr lang="en-US" smtClean="0"/>
              <a:t>9/24/2008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167251-6A6B-4F7F-91E7-BFA8CA82E3B9}"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CDE479B-99C0-4E40-99E1-2249A790DA90}" type="datetimeFigureOut">
              <a:rPr lang="en-US" smtClean="0"/>
              <a:t>9/24/2008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167251-6A6B-4F7F-91E7-BFA8CA82E3B9}"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CDE479B-99C0-4E40-99E1-2249A790DA90}" type="datetimeFigureOut">
              <a:rPr lang="en-US" smtClean="0"/>
              <a:t>9/24/2008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167251-6A6B-4F7F-91E7-BFA8CA82E3B9}"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0CDE479B-99C0-4E40-99E1-2249A790DA90}" type="datetimeFigureOut">
              <a:rPr lang="en-US" smtClean="0"/>
              <a:t>9/24/2008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0167251-6A6B-4F7F-91E7-BFA8CA82E3B9}"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0CDE479B-99C0-4E40-99E1-2249A790DA90}" type="datetimeFigureOut">
              <a:rPr lang="en-US" smtClean="0"/>
              <a:t>9/24/2008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0167251-6A6B-4F7F-91E7-BFA8CA82E3B9}"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0CDE479B-99C0-4E40-99E1-2249A790DA90}" type="datetimeFigureOut">
              <a:rPr lang="en-US" smtClean="0"/>
              <a:t>9/24/2008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0167251-6A6B-4F7F-91E7-BFA8CA82E3B9}"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0CDE479B-99C0-4E40-99E1-2249A790DA90}" type="datetimeFigureOut">
              <a:rPr lang="en-US" smtClean="0"/>
              <a:t>9/24/2008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0167251-6A6B-4F7F-91E7-BFA8CA82E3B9}"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CDE479B-99C0-4E40-99E1-2249A790DA90}" type="datetimeFigureOut">
              <a:rPr lang="en-US" smtClean="0"/>
              <a:t>9/24/2008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0167251-6A6B-4F7F-91E7-BFA8CA82E3B9}"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CDE479B-99C0-4E40-99E1-2249A790DA90}" type="datetimeFigureOut">
              <a:rPr lang="en-US" smtClean="0"/>
              <a:t>9/24/2008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0167251-6A6B-4F7F-91E7-BFA8CA82E3B9}"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0CDE479B-99C0-4E40-99E1-2249A790DA90}" type="datetimeFigureOut">
              <a:rPr lang="en-US" smtClean="0"/>
              <a:t>9/24/2008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0167251-6A6B-4F7F-91E7-BFA8CA82E3B9}"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flip="none" rotWithShape="1">
          <a:gsLst>
            <a:gs pos="0">
              <a:schemeClr val="accent1">
                <a:tint val="66000"/>
                <a:satMod val="160000"/>
              </a:schemeClr>
            </a:gs>
            <a:gs pos="50000">
              <a:schemeClr val="accent1">
                <a:tint val="44500"/>
                <a:satMod val="160000"/>
              </a:schemeClr>
            </a:gs>
            <a:gs pos="100000">
              <a:schemeClr val="accent1">
                <a:tint val="23500"/>
                <a:satMod val="160000"/>
              </a:schemeClr>
            </a:gs>
          </a:gsLst>
          <a:lin ang="5400000" scaled="0"/>
          <a:tileRect/>
        </a:gra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CDE479B-99C0-4E40-99E1-2249A790DA90}" type="datetimeFigureOut">
              <a:rPr lang="en-US" smtClean="0"/>
              <a:t>9/24/2008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0167251-6A6B-4F7F-91E7-BFA8CA82E3B9}"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2" Type="http://schemas.openxmlformats.org/officeDocument/2006/relationships/hyperlink" Target="http://www.hcfcd.org/news/2006-1120.html" TargetMode="External"/><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p:cNvSpPr/>
          <p:nvPr/>
        </p:nvSpPr>
        <p:spPr>
          <a:xfrm rot="19836279">
            <a:off x="990600" y="1438871"/>
            <a:ext cx="7010400" cy="3046988"/>
          </a:xfrm>
          <a:prstGeom prst="rect">
            <a:avLst/>
          </a:prstGeom>
          <a:noFill/>
        </p:spPr>
        <p:txBody>
          <a:bodyPr wrap="square" lIns="91440" tIns="45720" rIns="91440" bIns="45720">
            <a:spAutoFit/>
          </a:bodyPr>
          <a:lstStyle/>
          <a:p>
            <a:pPr algn="ctr"/>
            <a:r>
              <a:rPr lang="en-US" sz="9600" b="1" cap="none" spc="0" dirty="0" err="1" smtClean="0">
                <a:ln w="12700">
                  <a:solidFill>
                    <a:schemeClr val="tx2">
                      <a:satMod val="155000"/>
                    </a:schemeClr>
                  </a:solidFill>
                  <a:prstDash val="solid"/>
                </a:ln>
                <a:solidFill>
                  <a:srgbClr val="00B050"/>
                </a:solidFill>
                <a:effectLst>
                  <a:outerShdw blurRad="41275" dist="20320" dir="1800000" algn="tl" rotWithShape="0">
                    <a:srgbClr val="000000">
                      <a:alpha val="40000"/>
                    </a:srgbClr>
                  </a:outerShdw>
                </a:effectLst>
              </a:rPr>
              <a:t>Orso</a:t>
            </a:r>
            <a:r>
              <a:rPr lang="en-US" sz="9600" b="1" cap="none" spc="0" dirty="0" smtClean="0">
                <a:ln w="12700">
                  <a:solidFill>
                    <a:schemeClr val="tx2">
                      <a:satMod val="155000"/>
                    </a:schemeClr>
                  </a:solidFill>
                  <a:prstDash val="solid"/>
                </a:ln>
                <a:solidFill>
                  <a:srgbClr val="00B050"/>
                </a:solidFill>
                <a:effectLst>
                  <a:outerShdw blurRad="41275" dist="20320" dir="1800000" algn="tl" rotWithShape="0">
                    <a:srgbClr val="000000">
                      <a:alpha val="40000"/>
                    </a:srgbClr>
                  </a:outerShdw>
                </a:effectLst>
              </a:rPr>
              <a:t> University</a:t>
            </a:r>
            <a:endParaRPr lang="en-US" sz="9600" b="1" cap="none" spc="0" dirty="0">
              <a:ln w="12700">
                <a:solidFill>
                  <a:schemeClr val="tx2">
                    <a:satMod val="155000"/>
                  </a:schemeClr>
                </a:solidFill>
                <a:prstDash val="solid"/>
              </a:ln>
              <a:solidFill>
                <a:srgbClr val="00B050"/>
              </a:solidFill>
              <a:effectLst>
                <a:outerShdw blurRad="41275" dist="20320" dir="1800000" algn="tl" rotWithShape="0">
                  <a:srgbClr val="000000">
                    <a:alpha val="40000"/>
                  </a:srgbClr>
                </a:outerShdw>
              </a:effectLst>
            </a:endParaRPr>
          </a:p>
        </p:txBody>
      </p:sp>
      <p:sp>
        <p:nvSpPr>
          <p:cNvPr id="5" name="TextBox 4"/>
          <p:cNvSpPr txBox="1"/>
          <p:nvPr/>
        </p:nvSpPr>
        <p:spPr>
          <a:xfrm>
            <a:off x="6248400" y="5486400"/>
            <a:ext cx="3048000" cy="923330"/>
          </a:xfrm>
          <a:prstGeom prst="rect">
            <a:avLst/>
          </a:prstGeom>
          <a:noFill/>
        </p:spPr>
        <p:txBody>
          <a:bodyPr wrap="square" rtlCol="0">
            <a:spAutoFit/>
          </a:bodyPr>
          <a:lstStyle/>
          <a:p>
            <a:r>
              <a:rPr lang="en-US" dirty="0" smtClean="0"/>
              <a:t>Jeremy </a:t>
            </a:r>
            <a:r>
              <a:rPr lang="en-US" dirty="0" err="1" smtClean="0"/>
              <a:t>Phan</a:t>
            </a:r>
            <a:endParaRPr lang="en-US" dirty="0" smtClean="0"/>
          </a:p>
          <a:p>
            <a:r>
              <a:rPr lang="en-US" dirty="0" smtClean="0"/>
              <a:t>Period 1</a:t>
            </a:r>
          </a:p>
          <a:p>
            <a:r>
              <a:rPr lang="en-US" dirty="0" smtClean="0"/>
              <a:t>World Geography - </a:t>
            </a:r>
            <a:r>
              <a:rPr lang="en-US" dirty="0" err="1" smtClean="0"/>
              <a:t>Orso</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304800" y="1219200"/>
            <a:ext cx="4038600" cy="1477328"/>
          </a:xfrm>
          <a:prstGeom prst="rect">
            <a:avLst/>
          </a:prstGeom>
          <a:noFill/>
        </p:spPr>
        <p:txBody>
          <a:bodyPr wrap="square" rtlCol="0">
            <a:spAutoFit/>
          </a:bodyPr>
          <a:lstStyle/>
          <a:p>
            <a:r>
              <a:rPr lang="en-US" dirty="0" smtClean="0">
                <a:solidFill>
                  <a:srgbClr val="FF0000"/>
                </a:solidFill>
              </a:rPr>
              <a:t>Layers to be Added to Crime Map</a:t>
            </a:r>
          </a:p>
          <a:p>
            <a:pPr>
              <a:buFont typeface="Arial" pitchFamily="34" charset="0"/>
              <a:buChar char="•"/>
            </a:pPr>
            <a:r>
              <a:rPr lang="en-US" dirty="0" smtClean="0">
                <a:solidFill>
                  <a:srgbClr val="0070C0"/>
                </a:solidFill>
              </a:rPr>
              <a:t>Amount of law-enforcement in an area</a:t>
            </a:r>
          </a:p>
          <a:p>
            <a:pPr>
              <a:buFont typeface="Arial" pitchFamily="34" charset="0"/>
              <a:buChar char="•"/>
            </a:pPr>
            <a:r>
              <a:rPr lang="en-US" dirty="0" smtClean="0">
                <a:solidFill>
                  <a:srgbClr val="0070C0"/>
                </a:solidFill>
              </a:rPr>
              <a:t>Date and time of previous crimes</a:t>
            </a:r>
          </a:p>
          <a:p>
            <a:pPr>
              <a:buFont typeface="Arial" pitchFamily="34" charset="0"/>
              <a:buChar char="•"/>
            </a:pPr>
            <a:r>
              <a:rPr lang="en-US" dirty="0" smtClean="0">
                <a:solidFill>
                  <a:srgbClr val="0070C0"/>
                </a:solidFill>
              </a:rPr>
              <a:t>Closest facility for medical treatment</a:t>
            </a:r>
          </a:p>
          <a:p>
            <a:pPr>
              <a:buFont typeface="Arial" pitchFamily="34" charset="0"/>
              <a:buChar char="•"/>
            </a:pPr>
            <a:endParaRPr lang="en-US" dirty="0"/>
          </a:p>
        </p:txBody>
      </p:sp>
      <p:graphicFrame>
        <p:nvGraphicFramePr>
          <p:cNvPr id="4" name="Table 3"/>
          <p:cNvGraphicFramePr>
            <a:graphicFrameLocks noGrp="1"/>
          </p:cNvGraphicFramePr>
          <p:nvPr/>
        </p:nvGraphicFramePr>
        <p:xfrm>
          <a:off x="1066800" y="2667000"/>
          <a:ext cx="7467601" cy="3886199"/>
        </p:xfrm>
        <a:graphic>
          <a:graphicData uri="http://schemas.openxmlformats.org/drawingml/2006/table">
            <a:tbl>
              <a:tblPr/>
              <a:tblGrid>
                <a:gridCol w="2228792"/>
                <a:gridCol w="965044"/>
                <a:gridCol w="965044"/>
                <a:gridCol w="3308721"/>
              </a:tblGrid>
              <a:tr h="646790">
                <a:tc>
                  <a:txBody>
                    <a:bodyPr/>
                    <a:lstStyle/>
                    <a:p>
                      <a:pPr marL="0" marR="0">
                        <a:spcBef>
                          <a:spcPts val="0"/>
                        </a:spcBef>
                        <a:spcAft>
                          <a:spcPts val="0"/>
                        </a:spcAft>
                      </a:pPr>
                      <a:r>
                        <a:rPr lang="en-US" sz="1200" dirty="0">
                          <a:latin typeface="Times New Roman"/>
                          <a:ea typeface="Times New Roman"/>
                          <a:cs typeface="Times New Roman"/>
                        </a:rPr>
                        <a:t>Location</a:t>
                      </a: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Total # of Rapes</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Total # of Murders</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Crime Level</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10708">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latin typeface="Times New Roman"/>
                          <a:ea typeface="Times New Roman"/>
                          <a:cs typeface="Times New Roman"/>
                        </a:rPr>
                        <a:t> </a:t>
                      </a:r>
                      <a:r>
                        <a:rPr lang="en-US" sz="1200" dirty="0" smtClean="0"/>
                        <a:t>Bayside (La Porte, TX) </a:t>
                      </a:r>
                      <a:r>
                        <a:rPr lang="en-US" sz="1200" dirty="0" smtClean="0">
                          <a:sym typeface="Wingdings" pitchFamily="2" charset="2"/>
                        </a:rPr>
                        <a:t> </a:t>
                      </a:r>
                      <a:r>
                        <a:rPr lang="en-US" sz="1200" dirty="0" smtClean="0"/>
                        <a:t>12328 Bay Area Blvd., Houston, TX</a:t>
                      </a:r>
                      <a:endParaRPr lang="en-US" sz="1200" dirty="0" smtClean="0">
                        <a:latin typeface="Times New Roman"/>
                        <a:ea typeface="Times New Roman"/>
                        <a:cs typeface="Times New Roman"/>
                      </a:endParaRPr>
                    </a:p>
                    <a:p>
                      <a:pPr marL="0" marR="0">
                        <a:spcBef>
                          <a:spcPts val="0"/>
                        </a:spcBef>
                        <a:spcAft>
                          <a:spcPts val="0"/>
                        </a:spcAft>
                      </a:pP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 0</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0</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None</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23985">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t>NE Houston (Huffman, TX) </a:t>
                      </a:r>
                      <a:r>
                        <a:rPr lang="en-US" sz="1200" dirty="0" smtClean="0">
                          <a:sym typeface="Wingdings" pitchFamily="2" charset="2"/>
                        </a:rPr>
                        <a:t> </a:t>
                      </a:r>
                      <a:r>
                        <a:rPr lang="en-US" sz="1200" dirty="0" smtClean="0"/>
                        <a:t>12688 FM 1960, Huffman, TX</a:t>
                      </a:r>
                      <a:endParaRPr lang="en-US" sz="1200" dirty="0" smtClean="0">
                        <a:latin typeface="Times New Roman"/>
                        <a:ea typeface="Times New Roman"/>
                        <a:cs typeface="Times New Roman"/>
                      </a:endParaRPr>
                    </a:p>
                    <a:p>
                      <a:pPr marL="0" marR="0">
                        <a:spcBef>
                          <a:spcPts val="0"/>
                        </a:spcBef>
                        <a:spcAft>
                          <a:spcPts val="0"/>
                        </a:spcAft>
                      </a:pP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 0</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0</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None</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10708">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a:latin typeface="Times New Roman"/>
                          <a:ea typeface="Times New Roman"/>
                          <a:cs typeface="Times New Roman"/>
                        </a:rPr>
                        <a:t> </a:t>
                      </a:r>
                      <a:r>
                        <a:rPr lang="en-US" sz="1200" dirty="0" smtClean="0"/>
                        <a:t>W. Tomball (Tomball, TX) </a:t>
                      </a:r>
                      <a:r>
                        <a:rPr lang="en-US" sz="1200" dirty="0" smtClean="0">
                          <a:sym typeface="Wingdings" pitchFamily="2" charset="2"/>
                        </a:rPr>
                        <a:t> </a:t>
                      </a:r>
                      <a:r>
                        <a:rPr lang="en-US" sz="1200" dirty="0" smtClean="0"/>
                        <a:t>29608 Liberty </a:t>
                      </a:r>
                      <a:r>
                        <a:rPr lang="en-US" sz="1200" dirty="0" err="1" smtClean="0"/>
                        <a:t>Ln</a:t>
                      </a:r>
                      <a:r>
                        <a:rPr lang="en-US" sz="1200" dirty="0" smtClean="0"/>
                        <a:t>., Tomball, TX</a:t>
                      </a:r>
                      <a:endParaRPr lang="en-US" sz="1200" dirty="0" smtClean="0">
                        <a:latin typeface="Times New Roman"/>
                        <a:ea typeface="Times New Roman"/>
                        <a:cs typeface="Times New Roman"/>
                      </a:endParaRPr>
                    </a:p>
                    <a:p>
                      <a:pPr marL="0" marR="0">
                        <a:spcBef>
                          <a:spcPts val="0"/>
                        </a:spcBef>
                        <a:spcAft>
                          <a:spcPts val="0"/>
                        </a:spcAft>
                      </a:pP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 0</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0</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None</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10708">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a:latin typeface="Times New Roman"/>
                          <a:ea typeface="Times New Roman"/>
                          <a:cs typeface="Times New Roman"/>
                        </a:rPr>
                        <a:t> </a:t>
                      </a:r>
                      <a:r>
                        <a:rPr lang="en-US" sz="1200" dirty="0" smtClean="0"/>
                        <a:t>Downtown East (Houston, TX) </a:t>
                      </a:r>
                      <a:r>
                        <a:rPr lang="en-US" sz="1200" dirty="0" smtClean="0">
                          <a:sym typeface="Wingdings" pitchFamily="2" charset="2"/>
                        </a:rPr>
                        <a:t> 6</a:t>
                      </a:r>
                      <a:r>
                        <a:rPr lang="en-US" sz="1200" dirty="0" smtClean="0"/>
                        <a:t>50 Oats Rd., Houston, TX</a:t>
                      </a:r>
                      <a:endParaRPr lang="en-US" sz="1200" dirty="0" smtClean="0">
                        <a:latin typeface="Times New Roman"/>
                        <a:ea typeface="Times New Roman"/>
                        <a:cs typeface="Times New Roman"/>
                      </a:endParaRPr>
                    </a:p>
                    <a:p>
                      <a:pPr marL="0" marR="0">
                        <a:spcBef>
                          <a:spcPts val="0"/>
                        </a:spcBef>
                        <a:spcAft>
                          <a:spcPts val="0"/>
                        </a:spcAft>
                      </a:pP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 7</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 5</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 High</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8330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a:latin typeface="Times New Roman"/>
                          <a:ea typeface="Times New Roman"/>
                          <a:cs typeface="Times New Roman"/>
                        </a:rPr>
                        <a:t> </a:t>
                      </a:r>
                      <a:r>
                        <a:rPr lang="en-US" sz="1200" dirty="0" smtClean="0"/>
                        <a:t>Downtown Central (Houston, TX) </a:t>
                      </a:r>
                      <a:r>
                        <a:rPr lang="en-US" sz="1200" dirty="0" smtClean="0">
                          <a:sym typeface="Wingdings" pitchFamily="2" charset="2"/>
                        </a:rPr>
                        <a:t> </a:t>
                      </a:r>
                      <a:r>
                        <a:rPr lang="en-US" sz="1200" dirty="0" smtClean="0"/>
                        <a:t>1400 Travis St., Houston, TX</a:t>
                      </a:r>
                    </a:p>
                    <a:p>
                      <a:pPr marL="0" marR="0">
                        <a:spcBef>
                          <a:spcPts val="0"/>
                        </a:spcBef>
                        <a:spcAft>
                          <a:spcPts val="0"/>
                        </a:spcAft>
                      </a:pP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 6</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 6</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dirty="0">
                          <a:latin typeface="Times New Roman"/>
                          <a:ea typeface="Times New Roman"/>
                          <a:cs typeface="Times New Roman"/>
                        </a:rPr>
                        <a:t> High</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r>
            </a:tbl>
          </a:graphicData>
        </a:graphic>
      </p:graphicFrame>
      <p:sp>
        <p:nvSpPr>
          <p:cNvPr id="5" name="TextBox 4"/>
          <p:cNvSpPr txBox="1"/>
          <p:nvPr/>
        </p:nvSpPr>
        <p:spPr>
          <a:xfrm>
            <a:off x="4495800" y="1219200"/>
            <a:ext cx="4419600" cy="1384995"/>
          </a:xfrm>
          <a:prstGeom prst="rect">
            <a:avLst/>
          </a:prstGeom>
          <a:noFill/>
        </p:spPr>
        <p:txBody>
          <a:bodyPr wrap="square" rtlCol="0">
            <a:spAutoFit/>
          </a:bodyPr>
          <a:lstStyle/>
          <a:p>
            <a:r>
              <a:rPr lang="en-US" sz="1400" dirty="0" smtClean="0">
                <a:solidFill>
                  <a:srgbClr val="FFFF00"/>
                </a:solidFill>
              </a:rPr>
              <a:t>How can this be used?</a:t>
            </a:r>
          </a:p>
          <a:p>
            <a:r>
              <a:rPr lang="en-US" sz="1400" dirty="0" smtClean="0">
                <a:solidFill>
                  <a:srgbClr val="00B050"/>
                </a:solidFill>
              </a:rPr>
              <a:t>Crime data can be used to analyze the risks of normal activities. If the crime level is high, there is a higher chance that students will be attacked, therefore making the school look bad and preventing future college students from attending </a:t>
            </a:r>
            <a:r>
              <a:rPr lang="en-US" sz="1400" dirty="0" err="1" smtClean="0">
                <a:solidFill>
                  <a:srgbClr val="00B050"/>
                </a:solidFill>
              </a:rPr>
              <a:t>Orso</a:t>
            </a:r>
            <a:r>
              <a:rPr lang="en-US" sz="1400" dirty="0" smtClean="0">
                <a:solidFill>
                  <a:srgbClr val="00B050"/>
                </a:solidFill>
              </a:rPr>
              <a:t> University.</a:t>
            </a:r>
            <a:endParaRPr lang="en-US" sz="1400" dirty="0">
              <a:solidFill>
                <a:srgbClr val="00B050"/>
              </a:solidFill>
            </a:endParaRPr>
          </a:p>
        </p:txBody>
      </p:sp>
      <p:sp>
        <p:nvSpPr>
          <p:cNvPr id="6" name="Rectangle 5"/>
          <p:cNvSpPr/>
          <p:nvPr/>
        </p:nvSpPr>
        <p:spPr>
          <a:xfrm>
            <a:off x="2209800" y="304800"/>
            <a:ext cx="4384919" cy="923330"/>
          </a:xfrm>
          <a:prstGeom prst="rect">
            <a:avLst/>
          </a:prstGeom>
          <a:noFill/>
        </p:spPr>
        <p:txBody>
          <a:bodyPr wrap="none" lIns="91440" tIns="45720" rIns="91440" bIns="45720">
            <a:spAutoFit/>
          </a:bodyPr>
          <a:lstStyle/>
          <a:p>
            <a:pPr algn="ctr"/>
            <a:r>
              <a:rPr lang="en-US" sz="54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Crime Analysis</a:t>
            </a: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1828800" y="1295400"/>
          <a:ext cx="5623920" cy="3842727"/>
        </p:xfrm>
        <a:graphic>
          <a:graphicData uri="http://schemas.openxmlformats.org/drawingml/2006/table">
            <a:tbl>
              <a:tblPr/>
              <a:tblGrid>
                <a:gridCol w="2811960"/>
                <a:gridCol w="2811960"/>
              </a:tblGrid>
              <a:tr h="457200">
                <a:tc>
                  <a:txBody>
                    <a:bodyPr/>
                    <a:lstStyle/>
                    <a:p>
                      <a:pPr marL="0" marR="0">
                        <a:spcBef>
                          <a:spcPts val="0"/>
                        </a:spcBef>
                        <a:spcAft>
                          <a:spcPts val="0"/>
                        </a:spcAft>
                      </a:pPr>
                      <a:r>
                        <a:rPr lang="en-US" sz="1100" b="1">
                          <a:latin typeface="Times New Roman"/>
                          <a:ea typeface="Times New Roman"/>
                          <a:cs typeface="Times New Roman"/>
                        </a:rPr>
                        <a:t>Location</a:t>
                      </a:r>
                      <a:endParaRPr lang="en-US" sz="1100">
                        <a:latin typeface="Times New Roman"/>
                        <a:ea typeface="Times New Roman"/>
                        <a:cs typeface="Times New Roman"/>
                      </a:endParaRPr>
                    </a:p>
                  </a:txBody>
                  <a:tcPr marL="82101" marR="82101" marT="41051" marB="41051">
                    <a:lnL w="28575"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b="1">
                          <a:latin typeface="Times New Roman"/>
                          <a:ea typeface="Times New Roman"/>
                          <a:cs typeface="Times New Roman"/>
                        </a:rPr>
                        <a:t>Land Price (per acre)</a:t>
                      </a:r>
                      <a:endParaRPr lang="en-US" sz="1100">
                        <a:latin typeface="Times New Roman"/>
                        <a:ea typeface="Times New Roman"/>
                        <a:cs typeface="Times New Roman"/>
                      </a:endParaRPr>
                    </a:p>
                  </a:txBody>
                  <a:tcPr marL="82101" marR="82101" marT="41051" marB="41051">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28575"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75623">
                <a:tc>
                  <a:txBody>
                    <a:bodyPr/>
                    <a:lstStyle/>
                    <a:p>
                      <a:pPr marL="0" marR="0">
                        <a:spcBef>
                          <a:spcPts val="0"/>
                        </a:spcBef>
                        <a:spcAft>
                          <a:spcPts val="0"/>
                        </a:spcAft>
                      </a:pPr>
                      <a:r>
                        <a:rPr lang="en-US" sz="1100">
                          <a:latin typeface="Times New Roman"/>
                          <a:ea typeface="Times New Roman"/>
                          <a:cs typeface="Times New Roman"/>
                        </a:rPr>
                        <a:t>Option 1: Bayside</a:t>
                      </a:r>
                    </a:p>
                  </a:txBody>
                  <a:tcPr marL="82101" marR="82101" marT="41051" marB="41051">
                    <a:lnL w="28575"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$27,000</a:t>
                      </a:r>
                    </a:p>
                  </a:txBody>
                  <a:tcPr marL="82101" marR="82101" marT="41051" marB="41051">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78474">
                <a:tc>
                  <a:txBody>
                    <a:bodyPr/>
                    <a:lstStyle/>
                    <a:p>
                      <a:pPr marL="0" marR="0">
                        <a:spcBef>
                          <a:spcPts val="0"/>
                        </a:spcBef>
                        <a:spcAft>
                          <a:spcPts val="0"/>
                        </a:spcAft>
                      </a:pPr>
                      <a:r>
                        <a:rPr lang="en-US" sz="1100">
                          <a:latin typeface="Times New Roman"/>
                          <a:ea typeface="Times New Roman"/>
                          <a:cs typeface="Times New Roman"/>
                        </a:rPr>
                        <a:t>Option 2: </a:t>
                      </a:r>
                    </a:p>
                  </a:txBody>
                  <a:tcPr marL="82101" marR="82101" marT="41051" marB="41051">
                    <a:lnL w="28575"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$12,000</a:t>
                      </a:r>
                    </a:p>
                  </a:txBody>
                  <a:tcPr marL="82101" marR="82101" marT="41051" marB="41051">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77333">
                <a:tc>
                  <a:txBody>
                    <a:bodyPr/>
                    <a:lstStyle/>
                    <a:p>
                      <a:pPr marL="0" marR="0">
                        <a:spcBef>
                          <a:spcPts val="0"/>
                        </a:spcBef>
                        <a:spcAft>
                          <a:spcPts val="0"/>
                        </a:spcAft>
                      </a:pPr>
                      <a:r>
                        <a:rPr lang="en-US" sz="1100">
                          <a:latin typeface="Times New Roman"/>
                          <a:ea typeface="Times New Roman"/>
                          <a:cs typeface="Times New Roman"/>
                        </a:rPr>
                        <a:t>Option 3: </a:t>
                      </a:r>
                    </a:p>
                  </a:txBody>
                  <a:tcPr marL="82101" marR="82101" marT="41051" marB="41051">
                    <a:lnL w="28575"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$40,000</a:t>
                      </a:r>
                    </a:p>
                  </a:txBody>
                  <a:tcPr marL="82101" marR="82101" marT="41051" marB="41051">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75623">
                <a:tc>
                  <a:txBody>
                    <a:bodyPr/>
                    <a:lstStyle/>
                    <a:p>
                      <a:pPr marL="0" marR="0">
                        <a:spcBef>
                          <a:spcPts val="0"/>
                        </a:spcBef>
                        <a:spcAft>
                          <a:spcPts val="0"/>
                        </a:spcAft>
                      </a:pPr>
                      <a:r>
                        <a:rPr lang="en-US" sz="1100">
                          <a:latin typeface="Times New Roman"/>
                          <a:ea typeface="Times New Roman"/>
                          <a:cs typeface="Times New Roman"/>
                        </a:rPr>
                        <a:t>Option 4: Downtown East</a:t>
                      </a:r>
                    </a:p>
                  </a:txBody>
                  <a:tcPr marL="82101" marR="82101" marT="41051" marB="41051">
                    <a:lnL w="28575"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$50,000</a:t>
                      </a:r>
                    </a:p>
                  </a:txBody>
                  <a:tcPr marL="82101" marR="82101" marT="41051" marB="41051">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678474">
                <a:tc>
                  <a:txBody>
                    <a:bodyPr/>
                    <a:lstStyle/>
                    <a:p>
                      <a:pPr marL="0" marR="0">
                        <a:spcBef>
                          <a:spcPts val="0"/>
                        </a:spcBef>
                        <a:spcAft>
                          <a:spcPts val="0"/>
                        </a:spcAft>
                      </a:pPr>
                      <a:r>
                        <a:rPr lang="en-US" sz="1100">
                          <a:latin typeface="Times New Roman"/>
                          <a:ea typeface="Times New Roman"/>
                          <a:cs typeface="Times New Roman"/>
                        </a:rPr>
                        <a:t>Option 5: Downtown Central</a:t>
                      </a:r>
                    </a:p>
                  </a:txBody>
                  <a:tcPr marL="82101" marR="82101" marT="41051" marB="41051">
                    <a:lnL w="28575"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dirty="0">
                          <a:latin typeface="Times New Roman"/>
                          <a:ea typeface="Times New Roman"/>
                          <a:cs typeface="Times New Roman"/>
                        </a:rPr>
                        <a:t>$6,850,000</a:t>
                      </a:r>
                    </a:p>
                  </a:txBody>
                  <a:tcPr marL="82101" marR="82101" marT="41051" marB="41051">
                    <a:lnL w="12700" cap="flat" cmpd="sng" algn="ctr">
                      <a:solidFill>
                        <a:srgbClr val="000000"/>
                      </a:solidFill>
                      <a:prstDash val="solid"/>
                      <a:round/>
                      <a:headEnd type="none" w="med" len="med"/>
                      <a:tailEnd type="none" w="med" len="med"/>
                    </a:lnL>
                    <a:lnR w="28575"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28575" cap="flat" cmpd="sng" algn="ctr">
                      <a:solidFill>
                        <a:srgbClr val="000000"/>
                      </a:solidFill>
                      <a:prstDash val="solid"/>
                      <a:round/>
                      <a:headEnd type="none" w="med" len="med"/>
                      <a:tailEnd type="none" w="med" len="med"/>
                    </a:lnB>
                  </a:tcPr>
                </a:tc>
              </a:tr>
            </a:tbl>
          </a:graphicData>
        </a:graphic>
      </p:graphicFrame>
      <p:sp>
        <p:nvSpPr>
          <p:cNvPr id="23553" name="Rectangle 1"/>
          <p:cNvSpPr>
            <a:spLocks noChangeArrowheads="1"/>
          </p:cNvSpPr>
          <p:nvPr/>
        </p:nvSpPr>
        <p:spPr bwMode="auto">
          <a:xfrm>
            <a:off x="0" y="0"/>
            <a:ext cx="9144000" cy="457200"/>
          </a:xfrm>
          <a:prstGeom prst="rect">
            <a:avLst/>
          </a:prstGeom>
          <a:noFill/>
          <a:ln w="9525">
            <a:noFill/>
            <a:miter lim="800000"/>
            <a:headEnd/>
            <a:tailEnd/>
          </a:ln>
          <a:effectLst/>
        </p:spPr>
        <p:txBody>
          <a:bodyPr vert="horz" wrap="non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sz="1800" b="0" i="0" u="none" strike="noStrike" cap="none" normalizeH="0" baseline="0" smtClean="0">
              <a:ln>
                <a:noFill/>
              </a:ln>
              <a:solidFill>
                <a:schemeClr val="tx1"/>
              </a:solidFill>
              <a:effectLst/>
              <a:latin typeface="Arial" pitchFamily="34" charset="0"/>
            </a:endParaRPr>
          </a:p>
        </p:txBody>
      </p:sp>
      <p:sp>
        <p:nvSpPr>
          <p:cNvPr id="6" name="TextBox 5"/>
          <p:cNvSpPr txBox="1"/>
          <p:nvPr/>
        </p:nvSpPr>
        <p:spPr>
          <a:xfrm>
            <a:off x="685800" y="5486400"/>
            <a:ext cx="7848600" cy="1169551"/>
          </a:xfrm>
          <a:prstGeom prst="rect">
            <a:avLst/>
          </a:prstGeom>
          <a:noFill/>
        </p:spPr>
        <p:txBody>
          <a:bodyPr wrap="square" rtlCol="0">
            <a:spAutoFit/>
          </a:bodyPr>
          <a:lstStyle/>
          <a:p>
            <a:r>
              <a:rPr lang="en-US" sz="1400" dirty="0" smtClean="0">
                <a:solidFill>
                  <a:srgbClr val="00B0F0"/>
                </a:solidFill>
              </a:rPr>
              <a:t>How can this be used?</a:t>
            </a:r>
          </a:p>
          <a:p>
            <a:r>
              <a:rPr lang="en-US" sz="1400" dirty="0" smtClean="0">
                <a:solidFill>
                  <a:srgbClr val="00B050"/>
                </a:solidFill>
              </a:rPr>
              <a:t>This information can be used to determine how big the school will be, and would affect the recruitment of students who wish to attend a big school or a small school. The land prices may also indirectly affect the tuition fees of student courses. If the land price is very high, the university may have to charge students more money for their classes to pay off the cost of the land.</a:t>
            </a:r>
            <a:endParaRPr lang="en-US" sz="1400" dirty="0">
              <a:solidFill>
                <a:srgbClr val="00B050"/>
              </a:solidFill>
            </a:endParaRPr>
          </a:p>
        </p:txBody>
      </p:sp>
      <p:sp>
        <p:nvSpPr>
          <p:cNvPr id="7" name="Rectangle 6"/>
          <p:cNvSpPr/>
          <p:nvPr/>
        </p:nvSpPr>
        <p:spPr>
          <a:xfrm>
            <a:off x="1752600" y="381000"/>
            <a:ext cx="5649688" cy="923330"/>
          </a:xfrm>
          <a:prstGeom prst="rect">
            <a:avLst/>
          </a:prstGeom>
          <a:noFill/>
        </p:spPr>
        <p:txBody>
          <a:bodyPr wrap="none" lIns="91440" tIns="45720" rIns="91440" bIns="45720">
            <a:spAutoFit/>
          </a:bodyPr>
          <a:lstStyle/>
          <a:p>
            <a:pPr algn="ctr"/>
            <a:r>
              <a:rPr lang="en-US" sz="54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Land Price Analysis</a:t>
            </a: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762000" y="2362200"/>
            <a:ext cx="8077200" cy="2308324"/>
          </a:xfrm>
          <a:prstGeom prst="rect">
            <a:avLst/>
          </a:prstGeom>
          <a:noFill/>
        </p:spPr>
        <p:txBody>
          <a:bodyPr wrap="square" rtlCol="0">
            <a:spAutoFit/>
          </a:bodyPr>
          <a:lstStyle/>
          <a:p>
            <a:r>
              <a:rPr lang="en-US" b="1" dirty="0" smtClean="0"/>
              <a:t>Using information gathered from the crime analysis and the land price analysis, the Board of Directors must consider hiring security for the students around the campus. The cost of the security would be affected by the land price because more security would be needed to protect a larger area. The land price must be considered also because if the land is too expensive, there may be no money left to actually build the university. </a:t>
            </a:r>
          </a:p>
          <a:p>
            <a:r>
              <a:rPr lang="en-US" b="1" dirty="0" smtClean="0"/>
              <a:t>So, using this information, they must also consider ways of generating income to pay off the costs of security, land, labor, construction, and all other factors needed.</a:t>
            </a:r>
            <a:endParaRPr lang="en-US" b="1" dirty="0"/>
          </a:p>
        </p:txBody>
      </p:sp>
      <p:sp>
        <p:nvSpPr>
          <p:cNvPr id="4" name="Rectangle 3"/>
          <p:cNvSpPr/>
          <p:nvPr/>
        </p:nvSpPr>
        <p:spPr>
          <a:xfrm>
            <a:off x="1828800" y="609600"/>
            <a:ext cx="5404686" cy="923330"/>
          </a:xfrm>
          <a:prstGeom prst="rect">
            <a:avLst/>
          </a:prstGeom>
          <a:noFill/>
        </p:spPr>
        <p:txBody>
          <a:bodyPr wrap="none" lIns="91440" tIns="45720" rIns="91440" bIns="45720">
            <a:spAutoFit/>
          </a:bodyPr>
          <a:lstStyle/>
          <a:p>
            <a:pPr algn="ctr"/>
            <a:r>
              <a:rPr lang="en-US" sz="54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Board of Directors</a:t>
            </a: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Group 46"/>
          <p:cNvGraphicFramePr>
            <a:graphicFrameLocks/>
          </p:cNvGraphicFramePr>
          <p:nvPr/>
        </p:nvGraphicFramePr>
        <p:xfrm>
          <a:off x="381000" y="802739"/>
          <a:ext cx="8382000" cy="5867400"/>
        </p:xfrm>
        <a:graphic>
          <a:graphicData uri="http://schemas.openxmlformats.org/drawingml/2006/table">
            <a:tbl>
              <a:tblPr/>
              <a:tblGrid>
                <a:gridCol w="2095500"/>
                <a:gridCol w="2781300"/>
                <a:gridCol w="1752600"/>
                <a:gridCol w="1752600"/>
              </a:tblGrid>
              <a:tr h="957225">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dirty="0" smtClean="0">
                          <a:ln>
                            <a:noFill/>
                          </a:ln>
                          <a:solidFill>
                            <a:schemeClr val="tx1"/>
                          </a:solidFill>
                          <a:effectLst/>
                          <a:latin typeface="Arial" charset="0"/>
                        </a:rPr>
                        <a:t>Other sources of information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smtClean="0">
                          <a:ln>
                            <a:noFill/>
                          </a:ln>
                          <a:solidFill>
                            <a:schemeClr val="tx1"/>
                          </a:solidFill>
                          <a:effectLst/>
                          <a:latin typeface="Arial" charset="0"/>
                        </a:rPr>
                        <a:t>Explanation of how the source would be beneficial</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smtClean="0">
                          <a:ln>
                            <a:noFill/>
                          </a:ln>
                          <a:solidFill>
                            <a:schemeClr val="tx1"/>
                          </a:solidFill>
                          <a:effectLst/>
                          <a:latin typeface="Arial" charset="0"/>
                        </a:rPr>
                        <a:t>Location that would likely benefit the most from your source </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smtClean="0">
                          <a:ln>
                            <a:noFill/>
                          </a:ln>
                          <a:solidFill>
                            <a:schemeClr val="tx1"/>
                          </a:solidFill>
                          <a:effectLst/>
                          <a:latin typeface="Arial" charset="0"/>
                        </a:rPr>
                        <a:t>Location that would likely benefit the least from your source. </a:t>
                      </a: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997119">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dirty="0" smtClean="0">
                          <a:ln>
                            <a:noFill/>
                          </a:ln>
                          <a:solidFill>
                            <a:schemeClr val="tx1"/>
                          </a:solidFill>
                          <a:effectLst/>
                          <a:latin typeface="Arial" charset="0"/>
                        </a:rPr>
                        <a:t>Network of roads, highways, and pathways</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dirty="0" smtClean="0">
                          <a:ln>
                            <a:noFill/>
                          </a:ln>
                          <a:solidFill>
                            <a:schemeClr val="tx1"/>
                          </a:solidFill>
                          <a:effectLst/>
                          <a:latin typeface="Arial" charset="0"/>
                        </a:rPr>
                        <a:t>A low amount of roads could result in more car accidents, traffic jams, and a more dangerous environment for students.</a:t>
                      </a:r>
                    </a:p>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dirty="0" smtClean="0">
                          <a:ln>
                            <a:noFill/>
                          </a:ln>
                          <a:solidFill>
                            <a:schemeClr val="tx1"/>
                          </a:solidFill>
                          <a:effectLst/>
                          <a:latin typeface="Arial" charset="0"/>
                        </a:rPr>
                        <a:t>More roads also mean that students have more ways of travelling home to visit their family.</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defRPr/>
                      </a:pPr>
                      <a:r>
                        <a:rPr lang="en-US" sz="1000" dirty="0" smtClean="0">
                          <a:latin typeface="Times New Roman"/>
                          <a:ea typeface="Times New Roman"/>
                          <a:cs typeface="Times New Roman"/>
                        </a:rPr>
                        <a:t> </a:t>
                      </a:r>
                      <a:r>
                        <a:rPr lang="en-US" sz="1000" dirty="0" smtClean="0"/>
                        <a:t>Downtown Central (Houston, TX) </a:t>
                      </a:r>
                      <a:r>
                        <a:rPr lang="en-US" sz="1000" dirty="0" smtClean="0">
                          <a:sym typeface="Wingdings" pitchFamily="2" charset="2"/>
                        </a:rPr>
                        <a:t> </a:t>
                      </a:r>
                      <a:r>
                        <a:rPr lang="en-US" sz="1000" dirty="0" smtClean="0"/>
                        <a:t>1400 Travis St., Houston, TX</a:t>
                      </a:r>
                    </a:p>
                    <a:p>
                      <a:pPr marL="0" marR="0" lvl="0" indent="0" algn="l" defTabSz="914400" rtl="0" eaLnBrk="0" fontAlgn="base" latinLnBrk="0" hangingPunct="0">
                        <a:lnSpc>
                          <a:spcPct val="100000"/>
                        </a:lnSpc>
                        <a:spcBef>
                          <a:spcPct val="20000"/>
                        </a:spcBef>
                        <a:spcAft>
                          <a:spcPct val="0"/>
                        </a:spcAft>
                        <a:buClrTx/>
                        <a:buSzTx/>
                        <a:buFontTx/>
                        <a:buNone/>
                        <a:tabLst/>
                      </a:pPr>
                      <a:endParaRPr kumimoji="0" lang="en-US" sz="10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lang="en-US" sz="1000" dirty="0" smtClean="0"/>
                        <a:t>W. Tomball (Tomball, TX) </a:t>
                      </a:r>
                      <a:r>
                        <a:rPr lang="en-US" sz="1000" dirty="0" smtClean="0">
                          <a:sym typeface="Wingdings" pitchFamily="2" charset="2"/>
                        </a:rPr>
                        <a:t> </a:t>
                      </a:r>
                      <a:r>
                        <a:rPr lang="en-US" sz="1000" dirty="0" smtClean="0"/>
                        <a:t>29608 Liberty </a:t>
                      </a:r>
                      <a:r>
                        <a:rPr lang="en-US" sz="1000" dirty="0" err="1" smtClean="0"/>
                        <a:t>Ln</a:t>
                      </a:r>
                      <a:r>
                        <a:rPr lang="en-US" sz="1000" dirty="0" smtClean="0"/>
                        <a:t>., Tomball, TX</a:t>
                      </a:r>
                      <a:endParaRPr kumimoji="0" lang="en-US" sz="10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458059">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dirty="0" smtClean="0">
                          <a:ln>
                            <a:noFill/>
                          </a:ln>
                          <a:solidFill>
                            <a:schemeClr val="tx1"/>
                          </a:solidFill>
                          <a:effectLst/>
                          <a:latin typeface="Arial" charset="0"/>
                        </a:rPr>
                        <a:t>Germs, diseases, and sickness in the area</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dirty="0" smtClean="0">
                          <a:ln>
                            <a:noFill/>
                          </a:ln>
                          <a:solidFill>
                            <a:schemeClr val="tx1"/>
                          </a:solidFill>
                          <a:effectLst/>
                          <a:latin typeface="Arial" charset="0"/>
                        </a:rPr>
                        <a:t>Telling students of illnesses n the area allows them to know what they are getting into and allows them to have time to get vaccines before they leave for college. </a:t>
                      </a:r>
                    </a:p>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dirty="0" smtClean="0">
                          <a:ln>
                            <a:noFill/>
                          </a:ln>
                          <a:solidFill>
                            <a:schemeClr val="tx1"/>
                          </a:solidFill>
                          <a:effectLst/>
                          <a:latin typeface="Arial" charset="0"/>
                        </a:rPr>
                        <a:t>Locations far from bodies of water will not have to deal with this as mosquitoes, who usually carry the most diseases, are mainly near bodies of water .</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defRPr/>
                      </a:pPr>
                      <a:r>
                        <a:rPr lang="en-US" sz="1000" dirty="0" smtClean="0">
                          <a:latin typeface="Times New Roman"/>
                          <a:ea typeface="Times New Roman"/>
                          <a:cs typeface="Times New Roman"/>
                        </a:rPr>
                        <a:t> </a:t>
                      </a:r>
                      <a:r>
                        <a:rPr lang="en-US" sz="1000" dirty="0" smtClean="0"/>
                        <a:t>W. Tomball (Tomball, TX) </a:t>
                      </a:r>
                      <a:r>
                        <a:rPr lang="en-US" sz="1000" dirty="0" smtClean="0">
                          <a:sym typeface="Wingdings" pitchFamily="2" charset="2"/>
                        </a:rPr>
                        <a:t> </a:t>
                      </a:r>
                      <a:r>
                        <a:rPr lang="en-US" sz="1000" dirty="0" smtClean="0"/>
                        <a:t>29608 Liberty </a:t>
                      </a:r>
                      <a:r>
                        <a:rPr lang="en-US" sz="1000" dirty="0" err="1" smtClean="0"/>
                        <a:t>Ln</a:t>
                      </a:r>
                      <a:r>
                        <a:rPr lang="en-US" sz="1000" dirty="0" smtClean="0"/>
                        <a:t>., Tomball, TX</a:t>
                      </a:r>
                      <a:endParaRPr lang="en-US" sz="1000" dirty="0" smtClean="0">
                        <a:latin typeface="Times New Roman"/>
                        <a:ea typeface="Times New Roman"/>
                        <a:cs typeface="Times New Roman"/>
                      </a:endParaRPr>
                    </a:p>
                    <a:p>
                      <a:pPr marL="0" marR="0" lvl="0" indent="0" algn="l" defTabSz="914400" rtl="0" eaLnBrk="0" fontAlgn="base" latinLnBrk="0" hangingPunct="0">
                        <a:lnSpc>
                          <a:spcPct val="100000"/>
                        </a:lnSpc>
                        <a:spcBef>
                          <a:spcPct val="20000"/>
                        </a:spcBef>
                        <a:spcAft>
                          <a:spcPct val="0"/>
                        </a:spcAft>
                        <a:buClrTx/>
                        <a:buSzTx/>
                        <a:buFontTx/>
                        <a:buNone/>
                        <a:tabLst/>
                      </a:pPr>
                      <a:endParaRPr kumimoji="0" lang="en-US" sz="10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defRPr/>
                      </a:pPr>
                      <a:r>
                        <a:rPr lang="en-US" sz="1000" dirty="0" smtClean="0">
                          <a:latin typeface="Times New Roman"/>
                          <a:ea typeface="Times New Roman"/>
                          <a:cs typeface="Times New Roman"/>
                        </a:rPr>
                        <a:t> </a:t>
                      </a:r>
                      <a:r>
                        <a:rPr lang="en-US" sz="1000" dirty="0" smtClean="0"/>
                        <a:t>Bayside (La Porte, TX) </a:t>
                      </a:r>
                      <a:r>
                        <a:rPr lang="en-US" sz="1000" dirty="0" smtClean="0">
                          <a:sym typeface="Wingdings" pitchFamily="2" charset="2"/>
                        </a:rPr>
                        <a:t> </a:t>
                      </a:r>
                      <a:r>
                        <a:rPr lang="en-US" sz="1000" dirty="0" smtClean="0"/>
                        <a:t>12328 Bay Area Blvd., Houston, TX</a:t>
                      </a:r>
                      <a:endParaRPr lang="en-US" sz="1000" dirty="0" smtClean="0">
                        <a:latin typeface="Times New Roman"/>
                        <a:ea typeface="Times New Roman"/>
                        <a:cs typeface="Times New Roman"/>
                      </a:endParaRPr>
                    </a:p>
                    <a:p>
                      <a:pPr marL="0" marR="0" lvl="0" indent="0" algn="l" defTabSz="914400" rtl="0" eaLnBrk="0" fontAlgn="base" latinLnBrk="0" hangingPunct="0">
                        <a:lnSpc>
                          <a:spcPct val="100000"/>
                        </a:lnSpc>
                        <a:spcBef>
                          <a:spcPct val="20000"/>
                        </a:spcBef>
                        <a:spcAft>
                          <a:spcPct val="0"/>
                        </a:spcAft>
                        <a:buClrTx/>
                        <a:buSzTx/>
                        <a:buFontTx/>
                        <a:buNone/>
                        <a:tabLst/>
                      </a:pPr>
                      <a:endParaRPr kumimoji="0" lang="en-US" sz="10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1454997">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dirty="0" smtClean="0">
                          <a:ln>
                            <a:noFill/>
                          </a:ln>
                          <a:solidFill>
                            <a:schemeClr val="tx1"/>
                          </a:solidFill>
                          <a:effectLst/>
                          <a:latin typeface="Arial" charset="0"/>
                        </a:rPr>
                        <a:t>Amount of housing complexes in the area divided by student population</a:t>
                      </a: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pPr>
                      <a:r>
                        <a:rPr kumimoji="0" lang="en-US" sz="1000" b="0" i="0" u="none" strike="noStrike" cap="none" normalizeH="0" baseline="0" dirty="0" smtClean="0">
                          <a:ln>
                            <a:noFill/>
                          </a:ln>
                          <a:solidFill>
                            <a:schemeClr val="tx1"/>
                          </a:solidFill>
                          <a:effectLst/>
                          <a:latin typeface="Arial" charset="0"/>
                        </a:rPr>
                        <a:t>Students must consider where they will live during the school year. If there are not many housing complexes but a very high student population, housing would cost a fortune and drive students away because of their financial status. These housing complexes also must be in a walking range of </a:t>
                      </a:r>
                      <a:r>
                        <a:rPr kumimoji="0" lang="en-US" sz="1000" b="0" i="0" u="none" strike="noStrike" cap="none" normalizeH="0" baseline="0" dirty="0" err="1" smtClean="0">
                          <a:ln>
                            <a:noFill/>
                          </a:ln>
                          <a:solidFill>
                            <a:schemeClr val="tx1"/>
                          </a:solidFill>
                          <a:effectLst/>
                          <a:latin typeface="Arial" charset="0"/>
                        </a:rPr>
                        <a:t>Orso</a:t>
                      </a:r>
                      <a:r>
                        <a:rPr kumimoji="0" lang="en-US" sz="1000" b="0" i="0" u="none" strike="noStrike" cap="none" normalizeH="0" baseline="0" dirty="0" smtClean="0">
                          <a:ln>
                            <a:noFill/>
                          </a:ln>
                          <a:solidFill>
                            <a:schemeClr val="tx1"/>
                          </a:solidFill>
                          <a:effectLst/>
                          <a:latin typeface="Arial" charset="0"/>
                        </a:rPr>
                        <a:t> University.</a:t>
                      </a: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defRPr/>
                      </a:pPr>
                      <a:r>
                        <a:rPr lang="en-US" sz="1000" dirty="0" smtClean="0">
                          <a:latin typeface="Times New Roman"/>
                          <a:ea typeface="Times New Roman"/>
                          <a:cs typeface="Times New Roman"/>
                        </a:rPr>
                        <a:t> </a:t>
                      </a:r>
                      <a:r>
                        <a:rPr lang="en-US" sz="1000" dirty="0" smtClean="0"/>
                        <a:t>Downtown Central (Houston, TX) </a:t>
                      </a:r>
                      <a:r>
                        <a:rPr lang="en-US" sz="1000" dirty="0" smtClean="0">
                          <a:sym typeface="Wingdings" pitchFamily="2" charset="2"/>
                        </a:rPr>
                        <a:t> </a:t>
                      </a:r>
                      <a:r>
                        <a:rPr lang="en-US" sz="1000" dirty="0" smtClean="0"/>
                        <a:t>1400 Travis St., Houston, TX</a:t>
                      </a:r>
                    </a:p>
                    <a:p>
                      <a:pPr marL="0" marR="0" lvl="0" indent="0" algn="l" defTabSz="914400" rtl="0" eaLnBrk="0" fontAlgn="base" latinLnBrk="0" hangingPunct="0">
                        <a:lnSpc>
                          <a:spcPct val="100000"/>
                        </a:lnSpc>
                        <a:spcBef>
                          <a:spcPct val="20000"/>
                        </a:spcBef>
                        <a:spcAft>
                          <a:spcPct val="0"/>
                        </a:spcAft>
                        <a:buClrTx/>
                        <a:buSzTx/>
                        <a:buFontTx/>
                        <a:buNone/>
                        <a:tabLst/>
                      </a:pPr>
                      <a:endParaRPr kumimoji="0" lang="en-US" sz="10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l" defTabSz="914400" rtl="0" eaLnBrk="0" fontAlgn="base" latinLnBrk="0" hangingPunct="0">
                        <a:lnSpc>
                          <a:spcPct val="100000"/>
                        </a:lnSpc>
                        <a:spcBef>
                          <a:spcPct val="20000"/>
                        </a:spcBef>
                        <a:spcAft>
                          <a:spcPct val="0"/>
                        </a:spcAft>
                        <a:buClrTx/>
                        <a:buSzTx/>
                        <a:buFontTx/>
                        <a:buNone/>
                        <a:tabLst/>
                        <a:defRPr/>
                      </a:pPr>
                      <a:r>
                        <a:rPr lang="en-US" sz="1000" dirty="0" smtClean="0">
                          <a:latin typeface="Times New Roman"/>
                          <a:ea typeface="Times New Roman"/>
                          <a:cs typeface="Times New Roman"/>
                        </a:rPr>
                        <a:t> </a:t>
                      </a:r>
                      <a:r>
                        <a:rPr lang="en-US" sz="1000" dirty="0" smtClean="0"/>
                        <a:t>W. Tomball (Tomball, TX) </a:t>
                      </a:r>
                      <a:r>
                        <a:rPr lang="en-US" sz="1000" dirty="0" smtClean="0">
                          <a:sym typeface="Wingdings" pitchFamily="2" charset="2"/>
                        </a:rPr>
                        <a:t> </a:t>
                      </a:r>
                      <a:r>
                        <a:rPr lang="en-US" sz="1000" dirty="0" smtClean="0"/>
                        <a:t>29608 Liberty </a:t>
                      </a:r>
                      <a:r>
                        <a:rPr lang="en-US" sz="1000" dirty="0" err="1" smtClean="0"/>
                        <a:t>Ln</a:t>
                      </a:r>
                      <a:r>
                        <a:rPr lang="en-US" sz="1000" dirty="0" smtClean="0"/>
                        <a:t>., Tomball, TX</a:t>
                      </a:r>
                      <a:endParaRPr lang="en-US" sz="1000" dirty="0" smtClean="0">
                        <a:latin typeface="Times New Roman"/>
                        <a:ea typeface="Times New Roman"/>
                        <a:cs typeface="Times New Roman"/>
                      </a:endParaRPr>
                    </a:p>
                    <a:p>
                      <a:pPr marL="0" marR="0" lvl="0" indent="0" algn="l" defTabSz="914400" rtl="0" eaLnBrk="0" fontAlgn="base" latinLnBrk="0" hangingPunct="0">
                        <a:lnSpc>
                          <a:spcPct val="100000"/>
                        </a:lnSpc>
                        <a:spcBef>
                          <a:spcPct val="20000"/>
                        </a:spcBef>
                        <a:spcAft>
                          <a:spcPct val="0"/>
                        </a:spcAft>
                        <a:buClrTx/>
                        <a:buSzTx/>
                        <a:buFontTx/>
                        <a:buNone/>
                        <a:tabLst/>
                      </a:pPr>
                      <a:endParaRPr kumimoji="0" lang="en-US" sz="1000" b="0" i="0" u="none" strike="noStrike" cap="none" normalizeH="0" baseline="0" dirty="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6" name="Rectangle 5"/>
          <p:cNvSpPr/>
          <p:nvPr/>
        </p:nvSpPr>
        <p:spPr>
          <a:xfrm>
            <a:off x="304800" y="0"/>
            <a:ext cx="8576450" cy="923330"/>
          </a:xfrm>
          <a:prstGeom prst="rect">
            <a:avLst/>
          </a:prstGeom>
          <a:noFill/>
        </p:spPr>
        <p:txBody>
          <a:bodyPr wrap="none" lIns="91440" tIns="45720" rIns="91440" bIns="45720">
            <a:spAutoFit/>
          </a:bodyPr>
          <a:lstStyle/>
          <a:p>
            <a:pPr algn="ctr"/>
            <a:r>
              <a:rPr lang="en-US" sz="54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Other Sources of Information</a:t>
            </a: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914400"/>
            <a:ext cx="8229600" cy="4525963"/>
          </a:xfrm>
        </p:spPr>
        <p:txBody>
          <a:bodyPr>
            <a:noAutofit/>
          </a:bodyPr>
          <a:lstStyle/>
          <a:p>
            <a:pPr>
              <a:buNone/>
            </a:pPr>
            <a:r>
              <a:rPr lang="en-US" sz="1400" u="sng" dirty="0" smtClean="0"/>
              <a:t>Data Sets</a:t>
            </a:r>
          </a:p>
          <a:p>
            <a:pPr lvl="1">
              <a:lnSpc>
                <a:spcPct val="80000"/>
              </a:lnSpc>
              <a:buFontTx/>
              <a:buNone/>
            </a:pPr>
            <a:r>
              <a:rPr lang="en-US" sz="1400" dirty="0" smtClean="0"/>
              <a:t>- Floodplains</a:t>
            </a:r>
          </a:p>
          <a:p>
            <a:pPr lvl="1">
              <a:lnSpc>
                <a:spcPct val="80000"/>
              </a:lnSpc>
              <a:buFontTx/>
              <a:buNone/>
            </a:pPr>
            <a:r>
              <a:rPr lang="en-US" sz="1400" dirty="0" smtClean="0"/>
              <a:t>- Watersheds</a:t>
            </a:r>
          </a:p>
          <a:p>
            <a:pPr lvl="1">
              <a:lnSpc>
                <a:spcPct val="80000"/>
              </a:lnSpc>
              <a:buFontTx/>
              <a:buNone/>
            </a:pPr>
            <a:r>
              <a:rPr lang="en-US" sz="1400" dirty="0" smtClean="0"/>
              <a:t>- Fault data and mechanical weathering</a:t>
            </a:r>
          </a:p>
          <a:p>
            <a:pPr lvl="1">
              <a:lnSpc>
                <a:spcPct val="80000"/>
              </a:lnSpc>
              <a:buFontTx/>
              <a:buNone/>
            </a:pPr>
            <a:r>
              <a:rPr lang="en-US" sz="1400" dirty="0" smtClean="0"/>
              <a:t>- Hurricane storm surge and potential damage</a:t>
            </a:r>
          </a:p>
          <a:p>
            <a:pPr lvl="1">
              <a:lnSpc>
                <a:spcPct val="80000"/>
              </a:lnSpc>
              <a:buFontTx/>
              <a:buNone/>
            </a:pPr>
            <a:r>
              <a:rPr lang="en-US" sz="1400" dirty="0" smtClean="0"/>
              <a:t>- Land prices</a:t>
            </a:r>
          </a:p>
          <a:p>
            <a:pPr lvl="1">
              <a:lnSpc>
                <a:spcPct val="80000"/>
              </a:lnSpc>
              <a:buFontTx/>
              <a:buNone/>
            </a:pPr>
            <a:r>
              <a:rPr lang="en-US" sz="1400" dirty="0" smtClean="0"/>
              <a:t>- Crime data</a:t>
            </a:r>
          </a:p>
          <a:p>
            <a:pPr>
              <a:buNone/>
            </a:pPr>
            <a:r>
              <a:rPr lang="en-US" sz="1400" u="sng" dirty="0" smtClean="0"/>
              <a:t>Which data set is the most important in building </a:t>
            </a:r>
            <a:r>
              <a:rPr lang="en-US" sz="1400" u="sng" dirty="0" err="1" smtClean="0"/>
              <a:t>Orso</a:t>
            </a:r>
            <a:r>
              <a:rPr lang="en-US" sz="1400" u="sng" dirty="0" smtClean="0"/>
              <a:t> University?</a:t>
            </a:r>
          </a:p>
          <a:p>
            <a:pPr>
              <a:buNone/>
            </a:pPr>
            <a:r>
              <a:rPr lang="en-US" sz="1400" dirty="0" smtClean="0"/>
              <a:t>Crime data is the most important because the safety of students has a huge impact on the </a:t>
            </a:r>
          </a:p>
          <a:p>
            <a:pPr>
              <a:buNone/>
            </a:pPr>
            <a:r>
              <a:rPr lang="en-US" sz="1400" dirty="0" smtClean="0"/>
              <a:t>reputation of the school. Students would not go to </a:t>
            </a:r>
            <a:r>
              <a:rPr lang="en-US" sz="1400" dirty="0" err="1" smtClean="0"/>
              <a:t>Orso</a:t>
            </a:r>
            <a:r>
              <a:rPr lang="en-US" sz="1400" dirty="0" smtClean="0"/>
              <a:t> University if there was a large crime rate </a:t>
            </a:r>
          </a:p>
          <a:p>
            <a:pPr>
              <a:buNone/>
            </a:pPr>
            <a:r>
              <a:rPr lang="en-US" sz="1400" dirty="0" smtClean="0"/>
              <a:t>and students are attacked frequently. Also, loss of life cannot be reversed. The other data sets can</a:t>
            </a:r>
          </a:p>
          <a:p>
            <a:pPr>
              <a:buNone/>
            </a:pPr>
            <a:r>
              <a:rPr lang="en-US" sz="1400" dirty="0" smtClean="0"/>
              <a:t> be fixed by paying for repairs. Hurricanes and floods can be avoided, although some students </a:t>
            </a:r>
          </a:p>
          <a:p>
            <a:pPr>
              <a:buNone/>
            </a:pPr>
            <a:r>
              <a:rPr lang="en-US" sz="1400" dirty="0" smtClean="0"/>
              <a:t>may choose not to and may end up being injured.</a:t>
            </a:r>
            <a:endParaRPr lang="en-US" sz="1400" dirty="0"/>
          </a:p>
          <a:p>
            <a:pPr>
              <a:buNone/>
            </a:pPr>
            <a:endParaRPr lang="en-US" sz="1400" dirty="0" smtClean="0"/>
          </a:p>
          <a:p>
            <a:pPr>
              <a:buNone/>
            </a:pPr>
            <a:r>
              <a:rPr lang="en-US" sz="1400" u="sng" dirty="0" smtClean="0"/>
              <a:t>Ranking of Data Sets (Significant to Non-Significant)</a:t>
            </a:r>
          </a:p>
          <a:p>
            <a:pPr lvl="1">
              <a:lnSpc>
                <a:spcPct val="80000"/>
              </a:lnSpc>
              <a:buFontTx/>
              <a:buNone/>
            </a:pPr>
            <a:r>
              <a:rPr lang="en-US" sz="1400" dirty="0" smtClean="0"/>
              <a:t>1.Crime data – Affects the school’s reputation, safety, and mainly affects the student’s decision</a:t>
            </a:r>
          </a:p>
          <a:p>
            <a:pPr lvl="1">
              <a:lnSpc>
                <a:spcPct val="80000"/>
              </a:lnSpc>
              <a:buFontTx/>
              <a:buNone/>
            </a:pPr>
            <a:r>
              <a:rPr lang="en-US" sz="1400" dirty="0" smtClean="0"/>
              <a:t>2.Hurricane storm surge and potential damage – Can harm students, also highly important</a:t>
            </a:r>
          </a:p>
          <a:p>
            <a:pPr lvl="1">
              <a:lnSpc>
                <a:spcPct val="80000"/>
              </a:lnSpc>
              <a:buFontTx/>
              <a:buNone/>
            </a:pPr>
            <a:r>
              <a:rPr lang="en-US" sz="1400" dirty="0" smtClean="0"/>
              <a:t>3.Fault data and mechanical weathering – Faults and mechanical weathering can cause serious damage to the university’s foundation. Constant repairs would be a hassle, costly, and might sometimes not be able to happen.</a:t>
            </a:r>
          </a:p>
          <a:p>
            <a:pPr lvl="1">
              <a:lnSpc>
                <a:spcPct val="80000"/>
              </a:lnSpc>
              <a:buFontTx/>
              <a:buNone/>
            </a:pPr>
            <a:r>
              <a:rPr lang="en-US" sz="1400" dirty="0" smtClean="0"/>
              <a:t>4.</a:t>
            </a:r>
            <a:r>
              <a:rPr lang="en-US" sz="1400" dirty="0" smtClean="0"/>
              <a:t>Floodplains- The type of floodplain can affect everyone. </a:t>
            </a:r>
            <a:r>
              <a:rPr lang="en-US" sz="1400" dirty="0" smtClean="0"/>
              <a:t>It could be able to flood areas that would delay school, damage students’ and the  university’s property.</a:t>
            </a:r>
            <a:endParaRPr lang="en-US" sz="1400" dirty="0" smtClean="0"/>
          </a:p>
          <a:p>
            <a:pPr lvl="1">
              <a:lnSpc>
                <a:spcPct val="80000"/>
              </a:lnSpc>
              <a:buFontTx/>
              <a:buNone/>
            </a:pPr>
            <a:r>
              <a:rPr lang="en-US" sz="1400" dirty="0" smtClean="0"/>
              <a:t>5.Watersheds- Watersheds are used to store excessive water, but are not that important. </a:t>
            </a:r>
            <a:r>
              <a:rPr lang="en-US" sz="1400" dirty="0" smtClean="0"/>
              <a:t>The worst scenario with watersheds is that they will overflow into the streets. It isn’t as severe as hurricanes or storm surges.</a:t>
            </a:r>
            <a:endParaRPr lang="en-US" sz="1400" dirty="0" smtClean="0"/>
          </a:p>
          <a:p>
            <a:pPr lvl="1">
              <a:lnSpc>
                <a:spcPct val="80000"/>
              </a:lnSpc>
              <a:buFontTx/>
              <a:buNone/>
            </a:pPr>
            <a:r>
              <a:rPr lang="en-US" sz="1400" dirty="0" smtClean="0"/>
              <a:t>6.Land prices – The price for the land is not very important. It is a one-time cost that can be repaid later in the future.</a:t>
            </a:r>
          </a:p>
          <a:p>
            <a:pPr>
              <a:buNone/>
            </a:pPr>
            <a:endParaRPr lang="en-US" sz="1400" dirty="0"/>
          </a:p>
        </p:txBody>
      </p:sp>
      <p:sp>
        <p:nvSpPr>
          <p:cNvPr id="4" name="Rectangle 3"/>
          <p:cNvSpPr/>
          <p:nvPr/>
        </p:nvSpPr>
        <p:spPr>
          <a:xfrm>
            <a:off x="1676400" y="228600"/>
            <a:ext cx="5822812" cy="923330"/>
          </a:xfrm>
          <a:prstGeom prst="rect">
            <a:avLst/>
          </a:prstGeom>
          <a:noFill/>
        </p:spPr>
        <p:txBody>
          <a:bodyPr wrap="none" lIns="91440" tIns="45720" rIns="91440" bIns="45720">
            <a:spAutoFit/>
          </a:bodyPr>
          <a:lstStyle/>
          <a:p>
            <a:pPr algn="ctr"/>
            <a:r>
              <a:rPr lang="en-US" sz="54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Conclusion Analysis</a:t>
            </a: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1143000" y="1752600"/>
            <a:ext cx="7010400" cy="369332"/>
          </a:xfrm>
          <a:prstGeom prst="rect">
            <a:avLst/>
          </a:prstGeom>
          <a:noFill/>
        </p:spPr>
        <p:txBody>
          <a:bodyPr wrap="square" rtlCol="0">
            <a:spAutoFit/>
          </a:bodyPr>
          <a:lstStyle/>
          <a:p>
            <a:endParaRPr lang="en-US" dirty="0"/>
          </a:p>
        </p:txBody>
      </p:sp>
      <p:sp>
        <p:nvSpPr>
          <p:cNvPr id="5" name="TextBox 4"/>
          <p:cNvSpPr txBox="1"/>
          <p:nvPr/>
        </p:nvSpPr>
        <p:spPr>
          <a:xfrm>
            <a:off x="1371600" y="1295400"/>
            <a:ext cx="6248400" cy="4801314"/>
          </a:xfrm>
          <a:prstGeom prst="rect">
            <a:avLst/>
          </a:prstGeom>
          <a:noFill/>
        </p:spPr>
        <p:txBody>
          <a:bodyPr wrap="square" rtlCol="0">
            <a:spAutoFit/>
          </a:bodyPr>
          <a:lstStyle/>
          <a:p>
            <a:r>
              <a:rPr lang="en-US" dirty="0"/>
              <a:t>How will plate tectonics affect </a:t>
            </a:r>
            <a:r>
              <a:rPr lang="en-US" dirty="0" err="1"/>
              <a:t>Orso</a:t>
            </a:r>
            <a:r>
              <a:rPr lang="en-US" dirty="0"/>
              <a:t> University? Will faults be a problem?</a:t>
            </a:r>
          </a:p>
          <a:p>
            <a:r>
              <a:rPr lang="en-US" dirty="0"/>
              <a:t> </a:t>
            </a:r>
          </a:p>
          <a:p>
            <a:r>
              <a:rPr lang="en-US" dirty="0"/>
              <a:t>Are there any physical features around the area where </a:t>
            </a:r>
            <a:r>
              <a:rPr lang="en-US" dirty="0" err="1"/>
              <a:t>Orso</a:t>
            </a:r>
            <a:r>
              <a:rPr lang="en-US" dirty="0"/>
              <a:t> University will be built? If so, are they attractive features or do they </a:t>
            </a:r>
            <a:r>
              <a:rPr lang="en-US" dirty="0" smtClean="0"/>
              <a:t>drive </a:t>
            </a:r>
            <a:r>
              <a:rPr lang="en-US" dirty="0"/>
              <a:t>people </a:t>
            </a:r>
            <a:r>
              <a:rPr lang="en-US" dirty="0" smtClean="0"/>
              <a:t>away</a:t>
            </a:r>
            <a:r>
              <a:rPr lang="en-US" dirty="0"/>
              <a:t>?</a:t>
            </a:r>
          </a:p>
          <a:p>
            <a:r>
              <a:rPr lang="en-US" dirty="0"/>
              <a:t> </a:t>
            </a:r>
          </a:p>
          <a:p>
            <a:r>
              <a:rPr lang="en-US" dirty="0"/>
              <a:t>Is there enough space? Will there be room for students to drive their cars? </a:t>
            </a:r>
          </a:p>
          <a:p>
            <a:r>
              <a:rPr lang="en-US" dirty="0"/>
              <a:t> </a:t>
            </a:r>
          </a:p>
          <a:p>
            <a:r>
              <a:rPr lang="en-US" dirty="0"/>
              <a:t>Will the university be affected by any natural disasters?</a:t>
            </a:r>
          </a:p>
          <a:p>
            <a:r>
              <a:rPr lang="en-US" dirty="0"/>
              <a:t> </a:t>
            </a:r>
          </a:p>
          <a:p>
            <a:r>
              <a:rPr lang="en-US" dirty="0"/>
              <a:t>Is there a lot of criminal activity around the area?</a:t>
            </a:r>
          </a:p>
          <a:p>
            <a:r>
              <a:rPr lang="en-US" dirty="0"/>
              <a:t> </a:t>
            </a:r>
          </a:p>
          <a:p>
            <a:r>
              <a:rPr lang="en-US" dirty="0"/>
              <a:t>What are the expenses that have to be paid to make and maintain the university?</a:t>
            </a:r>
          </a:p>
          <a:p>
            <a:endParaRPr lang="en-US" dirty="0"/>
          </a:p>
        </p:txBody>
      </p:sp>
      <p:sp>
        <p:nvSpPr>
          <p:cNvPr id="6" name="Rectangle 5"/>
          <p:cNvSpPr/>
          <p:nvPr/>
        </p:nvSpPr>
        <p:spPr>
          <a:xfrm>
            <a:off x="3965904" y="2967335"/>
            <a:ext cx="184731" cy="923330"/>
          </a:xfrm>
          <a:prstGeom prst="rect">
            <a:avLst/>
          </a:prstGeom>
          <a:noFill/>
        </p:spPr>
        <p:txBody>
          <a:bodyPr wrap="none" lIns="91440" tIns="45720" rIns="91440" bIns="45720">
            <a:spAutoFit/>
          </a:bodyPr>
          <a:lstStyle/>
          <a:p>
            <a:pPr algn="ct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
        <p:nvSpPr>
          <p:cNvPr id="8" name="Rectangle 7"/>
          <p:cNvSpPr/>
          <p:nvPr/>
        </p:nvSpPr>
        <p:spPr>
          <a:xfrm>
            <a:off x="3886200" y="381000"/>
            <a:ext cx="1212191" cy="923330"/>
          </a:xfrm>
          <a:prstGeom prst="rect">
            <a:avLst/>
          </a:prstGeom>
          <a:noFill/>
        </p:spPr>
        <p:txBody>
          <a:bodyPr wrap="none" lIns="91440" tIns="45720" rIns="91440" bIns="45720">
            <a:spAutoFit/>
          </a:bodyPr>
          <a:lstStyle/>
          <a:p>
            <a:pPr algn="ctr"/>
            <a:r>
              <a:rPr lang="en-US" sz="54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Ask</a:t>
            </a: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1"/>
          </p:nvPr>
        </p:nvSpPr>
        <p:spPr>
          <a:xfrm>
            <a:off x="304800" y="1905000"/>
            <a:ext cx="8686800" cy="4724400"/>
          </a:xfrm>
        </p:spPr>
        <p:txBody>
          <a:bodyPr>
            <a:normAutofit/>
          </a:bodyPr>
          <a:lstStyle/>
          <a:p>
            <a:pPr>
              <a:lnSpc>
                <a:spcPct val="80000"/>
              </a:lnSpc>
            </a:pPr>
            <a:r>
              <a:rPr lang="en-US" dirty="0" smtClean="0"/>
              <a:t>1. Bayside (La Porte, TX) </a:t>
            </a:r>
            <a:r>
              <a:rPr lang="en-US" dirty="0" smtClean="0">
                <a:sym typeface="Wingdings" pitchFamily="2" charset="2"/>
              </a:rPr>
              <a:t> </a:t>
            </a:r>
            <a:r>
              <a:rPr lang="en-US" dirty="0" smtClean="0"/>
              <a:t>12328 Bay Area Blvd., Houston, TX</a:t>
            </a:r>
          </a:p>
          <a:p>
            <a:pPr>
              <a:lnSpc>
                <a:spcPct val="80000"/>
              </a:lnSpc>
            </a:pPr>
            <a:r>
              <a:rPr lang="en-US" dirty="0" smtClean="0"/>
              <a:t>	2. NE Houston (Huffman, TX) </a:t>
            </a:r>
            <a:r>
              <a:rPr lang="en-US" dirty="0" smtClean="0">
                <a:sym typeface="Wingdings" pitchFamily="2" charset="2"/>
              </a:rPr>
              <a:t> </a:t>
            </a:r>
            <a:r>
              <a:rPr lang="en-US" dirty="0" smtClean="0"/>
              <a:t>12688 FM 1960, Huffman, TX</a:t>
            </a:r>
          </a:p>
          <a:p>
            <a:pPr>
              <a:lnSpc>
                <a:spcPct val="80000"/>
              </a:lnSpc>
            </a:pPr>
            <a:r>
              <a:rPr lang="en-US" dirty="0" smtClean="0"/>
              <a:t>	3. W. Tomball (Tomball, TX) </a:t>
            </a:r>
            <a:r>
              <a:rPr lang="en-US" dirty="0" smtClean="0">
                <a:sym typeface="Wingdings" pitchFamily="2" charset="2"/>
              </a:rPr>
              <a:t> </a:t>
            </a:r>
            <a:r>
              <a:rPr lang="en-US" dirty="0" smtClean="0"/>
              <a:t>29608 Liberty </a:t>
            </a:r>
            <a:r>
              <a:rPr lang="en-US" dirty="0" err="1" smtClean="0"/>
              <a:t>Ln</a:t>
            </a:r>
            <a:r>
              <a:rPr lang="en-US" dirty="0" smtClean="0"/>
              <a:t>., Tomball, TX</a:t>
            </a:r>
          </a:p>
          <a:p>
            <a:pPr>
              <a:lnSpc>
                <a:spcPct val="80000"/>
              </a:lnSpc>
            </a:pPr>
            <a:r>
              <a:rPr lang="en-US" dirty="0" smtClean="0"/>
              <a:t>	4. Downtown East (Houston, TX) </a:t>
            </a:r>
            <a:r>
              <a:rPr lang="en-US" dirty="0" smtClean="0">
                <a:sym typeface="Wingdings" pitchFamily="2" charset="2"/>
              </a:rPr>
              <a:t> 6</a:t>
            </a:r>
            <a:r>
              <a:rPr lang="en-US" dirty="0" smtClean="0"/>
              <a:t>50 Oats Rd., Houston, TX</a:t>
            </a:r>
          </a:p>
          <a:p>
            <a:pPr>
              <a:lnSpc>
                <a:spcPct val="80000"/>
              </a:lnSpc>
            </a:pPr>
            <a:r>
              <a:rPr lang="en-US" dirty="0" smtClean="0"/>
              <a:t>	5. Downtown Central (Houston, TX) </a:t>
            </a:r>
            <a:r>
              <a:rPr lang="en-US" dirty="0" smtClean="0">
                <a:sym typeface="Wingdings" pitchFamily="2" charset="2"/>
              </a:rPr>
              <a:t> </a:t>
            </a:r>
            <a:r>
              <a:rPr lang="en-US" dirty="0" smtClean="0"/>
              <a:t>1400 Travis St., Houston, TX</a:t>
            </a:r>
          </a:p>
          <a:p>
            <a:endParaRPr lang="en-US" dirty="0"/>
          </a:p>
        </p:txBody>
      </p:sp>
      <p:sp>
        <p:nvSpPr>
          <p:cNvPr id="4" name="Rectangle 3"/>
          <p:cNvSpPr/>
          <p:nvPr/>
        </p:nvSpPr>
        <p:spPr>
          <a:xfrm>
            <a:off x="1143000" y="838200"/>
            <a:ext cx="7089120" cy="923330"/>
          </a:xfrm>
          <a:prstGeom prst="rect">
            <a:avLst/>
          </a:prstGeom>
          <a:noFill/>
        </p:spPr>
        <p:txBody>
          <a:bodyPr wrap="none" lIns="91440" tIns="45720" rIns="91440" bIns="45720">
            <a:spAutoFit/>
          </a:bodyPr>
          <a:lstStyle/>
          <a:p>
            <a:pPr algn="ctr"/>
            <a:r>
              <a:rPr lang="en-US" sz="54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Proposed Five Locations</a:t>
            </a: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5" name="Table 14"/>
          <p:cNvGraphicFramePr>
            <a:graphicFrameLocks noGrp="1"/>
          </p:cNvGraphicFramePr>
          <p:nvPr/>
        </p:nvGraphicFramePr>
        <p:xfrm>
          <a:off x="914400" y="1600200"/>
          <a:ext cx="7020649" cy="4717013"/>
        </p:xfrm>
        <a:graphic>
          <a:graphicData uri="http://schemas.openxmlformats.org/drawingml/2006/table">
            <a:tbl>
              <a:tblPr/>
              <a:tblGrid>
                <a:gridCol w="1710314"/>
                <a:gridCol w="1811089"/>
                <a:gridCol w="1601677"/>
                <a:gridCol w="1897569"/>
              </a:tblGrid>
              <a:tr h="666802">
                <a:tc>
                  <a:txBody>
                    <a:bodyPr/>
                    <a:lstStyle/>
                    <a:p>
                      <a:pPr marL="0" marR="0">
                        <a:spcBef>
                          <a:spcPts val="0"/>
                        </a:spcBef>
                        <a:spcAft>
                          <a:spcPts val="0"/>
                        </a:spcAft>
                      </a:pPr>
                      <a:r>
                        <a:rPr lang="en-US" sz="1100" dirty="0">
                          <a:latin typeface="Times New Roman"/>
                          <a:ea typeface="Times New Roman"/>
                          <a:cs typeface="Times New Roman"/>
                        </a:rPr>
                        <a:t>Type of floodplain</a:t>
                      </a: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Student-created explanation of floodplain</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dirty="0" smtClean="0">
                          <a:latin typeface="Times New Roman"/>
                          <a:ea typeface="Times New Roman"/>
                          <a:cs typeface="Times New Roman"/>
                        </a:rPr>
                        <a:t>Locations of floodplain in </a:t>
                      </a:r>
                      <a:endParaRPr lang="en-US" sz="11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Explanation of potential flooding</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578601">
                <a:tc>
                  <a:txBody>
                    <a:bodyPr/>
                    <a:lstStyle/>
                    <a:p>
                      <a:pPr marL="0" marR="0">
                        <a:spcBef>
                          <a:spcPts val="0"/>
                        </a:spcBef>
                        <a:spcAft>
                          <a:spcPts val="0"/>
                        </a:spcAft>
                      </a:pPr>
                      <a:r>
                        <a:rPr lang="en-US" sz="1100">
                          <a:latin typeface="Times New Roman"/>
                          <a:ea typeface="Times New Roman"/>
                          <a:cs typeface="Times New Roman"/>
                        </a:rPr>
                        <a:t>Valley Floodplain</a:t>
                      </a: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dirty="0">
                          <a:latin typeface="Times New Roman"/>
                          <a:ea typeface="Times New Roman"/>
                          <a:cs typeface="Times New Roman"/>
                        </a:rPr>
                        <a:t> Valley floodplain has a creek in the middle for water to run down to.</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smtClean="0">
                          <a:latin typeface="Times New Roman"/>
                          <a:ea typeface="Times New Roman"/>
                          <a:cs typeface="Times New Roman"/>
                        </a:rPr>
                        <a:t> Northwest in </a:t>
                      </a:r>
                      <a:r>
                        <a:rPr lang="en-US" sz="1200" kern="1200" smtClean="0">
                          <a:solidFill>
                            <a:schemeClr val="tx1"/>
                          </a:solidFill>
                          <a:latin typeface="+mn-lt"/>
                          <a:ea typeface="+mn-ea"/>
                          <a:cs typeface="+mn-cs"/>
                        </a:rPr>
                        <a:t>Harris County</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 Flooding can be very deep and usually extends for a few days.</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71469">
                <a:tc>
                  <a:txBody>
                    <a:bodyPr/>
                    <a:lstStyle/>
                    <a:p>
                      <a:pPr marL="0" marR="0">
                        <a:spcBef>
                          <a:spcPts val="0"/>
                        </a:spcBef>
                        <a:spcAft>
                          <a:spcPts val="0"/>
                        </a:spcAft>
                      </a:pPr>
                      <a:r>
                        <a:rPr lang="en-US" sz="1100">
                          <a:latin typeface="Times New Roman"/>
                          <a:ea typeface="Times New Roman"/>
                          <a:cs typeface="Times New Roman"/>
                        </a:rPr>
                        <a:t>Major River Floodplain</a:t>
                      </a: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dirty="0">
                          <a:latin typeface="Times New Roman"/>
                          <a:ea typeface="Times New Roman"/>
                          <a:cs typeface="Times New Roman"/>
                        </a:rPr>
                        <a:t> Houses are on stilts. The river slowly rises, while houses are above the water line.</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smtClean="0">
                          <a:latin typeface="Times New Roman"/>
                          <a:ea typeface="Times New Roman"/>
                          <a:cs typeface="Times New Roman"/>
                        </a:rPr>
                        <a:t>Along the </a:t>
                      </a:r>
                      <a:r>
                        <a:rPr lang="en-US" sz="1200" kern="1200" smtClean="0">
                          <a:solidFill>
                            <a:schemeClr val="tx1"/>
                          </a:solidFill>
                          <a:latin typeface="+mn-lt"/>
                          <a:ea typeface="+mn-ea"/>
                          <a:cs typeface="+mn-cs"/>
                        </a:rPr>
                        <a:t>San Jacinto </a:t>
                      </a:r>
                      <a:r>
                        <a:rPr lang="en-US" sz="1200" smtClean="0">
                          <a:latin typeface="Times New Roman"/>
                          <a:ea typeface="Times New Roman"/>
                          <a:cs typeface="Times New Roman"/>
                        </a:rPr>
                        <a:t> </a:t>
                      </a:r>
                      <a:r>
                        <a:rPr lang="en-US" sz="1100" smtClean="0">
                          <a:latin typeface="Times New Roman"/>
                          <a:ea typeface="Times New Roman"/>
                          <a:cs typeface="Times New Roman"/>
                        </a:rPr>
                        <a:t>river</a:t>
                      </a:r>
                      <a:endParaRPr lang="en-US" sz="11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The floodplain is large, deep, and flooding conditions may sometimes last a week or more.</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771469">
                <a:tc>
                  <a:txBody>
                    <a:bodyPr/>
                    <a:lstStyle/>
                    <a:p>
                      <a:pPr marL="0" marR="0">
                        <a:spcBef>
                          <a:spcPts val="0"/>
                        </a:spcBef>
                        <a:spcAft>
                          <a:spcPts val="0"/>
                        </a:spcAft>
                      </a:pPr>
                      <a:r>
                        <a:rPr lang="en-US" sz="1100">
                          <a:latin typeface="Times New Roman"/>
                          <a:ea typeface="Times New Roman"/>
                          <a:cs typeface="Times New Roman"/>
                        </a:rPr>
                        <a:t>Shallow Floodplain</a:t>
                      </a: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 There is a low point. The houses are equally level </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smtClean="0">
                          <a:latin typeface="Times New Roman"/>
                          <a:ea typeface="Times New Roman"/>
                          <a:cs typeface="Times New Roman"/>
                        </a:rPr>
                        <a:t> Throughout most of the county</a:t>
                      </a:r>
                      <a:endParaRPr lang="en-US" sz="110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When the channel capacity is exceded, flooding begins, but usually lasts hours , rather than days.</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964336">
                <a:tc>
                  <a:txBody>
                    <a:bodyPr/>
                    <a:lstStyle/>
                    <a:p>
                      <a:pPr marL="0" marR="0">
                        <a:spcBef>
                          <a:spcPts val="0"/>
                        </a:spcBef>
                        <a:spcAft>
                          <a:spcPts val="0"/>
                        </a:spcAft>
                      </a:pPr>
                      <a:r>
                        <a:rPr lang="en-US" sz="1100">
                          <a:latin typeface="Times New Roman"/>
                          <a:ea typeface="Times New Roman"/>
                          <a:cs typeface="Times New Roman"/>
                        </a:rPr>
                        <a:t>Coastal Floodplain</a:t>
                      </a: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 Structures are near the coast. Unusually high tides or hurricane surges can flood low-lying structures.</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smtClean="0">
                          <a:latin typeface="Times New Roman"/>
                          <a:ea typeface="Times New Roman"/>
                          <a:cs typeface="Times New Roman"/>
                        </a:rPr>
                        <a:t>Along the  </a:t>
                      </a:r>
                      <a:r>
                        <a:rPr lang="en-US" sz="1200" kern="1200" smtClean="0">
                          <a:solidFill>
                            <a:schemeClr val="tx1"/>
                          </a:solidFill>
                          <a:latin typeface="+mn-lt"/>
                          <a:ea typeface="+mn-ea"/>
                          <a:cs typeface="+mn-cs"/>
                        </a:rPr>
                        <a:t>Gulf Coast</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Water comes in from hurricane surges or high tides. Ground subsidence can result in frequent and severe coastal flooding.</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964336">
                <a:tc>
                  <a:txBody>
                    <a:bodyPr/>
                    <a:lstStyle/>
                    <a:p>
                      <a:pPr marL="0" marR="0">
                        <a:spcBef>
                          <a:spcPts val="0"/>
                        </a:spcBef>
                        <a:spcAft>
                          <a:spcPts val="0"/>
                        </a:spcAft>
                      </a:pPr>
                      <a:r>
                        <a:rPr lang="en-US" sz="1100">
                          <a:latin typeface="Times New Roman"/>
                          <a:ea typeface="Times New Roman"/>
                          <a:cs typeface="Times New Roman"/>
                        </a:rPr>
                        <a:t>Fifth Flooding Scenario</a:t>
                      </a: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a:latin typeface="Times New Roman"/>
                          <a:ea typeface="Times New Roman"/>
                          <a:cs typeface="Times New Roman"/>
                        </a:rPr>
                        <a:t>Water overloads in sewers and ditches and they can’t absorb any more water. Water begins to collect in the streets.</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dirty="0" smtClean="0">
                          <a:latin typeface="Times New Roman"/>
                          <a:ea typeface="Times New Roman"/>
                          <a:cs typeface="Times New Roman"/>
                        </a:rPr>
                        <a:t>Anywhere</a:t>
                      </a:r>
                      <a:endParaRPr lang="en-US" sz="11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100" dirty="0">
                          <a:latin typeface="Times New Roman"/>
                          <a:ea typeface="Times New Roman"/>
                          <a:cs typeface="Times New Roman"/>
                        </a:rPr>
                        <a:t>Water </a:t>
                      </a:r>
                      <a:r>
                        <a:rPr lang="en-US" sz="1100" dirty="0" err="1">
                          <a:latin typeface="Times New Roman"/>
                          <a:ea typeface="Times New Roman"/>
                          <a:cs typeface="Times New Roman"/>
                        </a:rPr>
                        <a:t>overfloods</a:t>
                      </a:r>
                      <a:r>
                        <a:rPr lang="en-US" sz="1100" dirty="0">
                          <a:latin typeface="Times New Roman"/>
                          <a:ea typeface="Times New Roman"/>
                          <a:cs typeface="Times New Roman"/>
                        </a:rPr>
                        <a:t> into the streets.</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18" name="Rectangle 17"/>
          <p:cNvSpPr/>
          <p:nvPr/>
        </p:nvSpPr>
        <p:spPr>
          <a:xfrm>
            <a:off x="1676400" y="609600"/>
            <a:ext cx="5994334" cy="923330"/>
          </a:xfrm>
          <a:prstGeom prst="rect">
            <a:avLst/>
          </a:prstGeom>
          <a:noFill/>
        </p:spPr>
        <p:txBody>
          <a:bodyPr wrap="none" lIns="91440" tIns="45720" rIns="91440" bIns="45720">
            <a:spAutoFit/>
          </a:bodyPr>
          <a:lstStyle/>
          <a:p>
            <a:pPr algn="ctr"/>
            <a:r>
              <a:rPr lang="en-US" sz="54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Floodplains Analysis</a:t>
            </a: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152400" y="152400"/>
            <a:ext cx="9144000" cy="1754326"/>
          </a:xfrm>
          <a:prstGeom prst="rect">
            <a:avLst/>
          </a:prstGeom>
          <a:noFill/>
        </p:spPr>
        <p:txBody>
          <a:bodyPr wrap="square" rtlCol="0">
            <a:spAutoFit/>
          </a:bodyPr>
          <a:lstStyle/>
          <a:p>
            <a:r>
              <a:rPr lang="en-US" dirty="0" smtClean="0">
                <a:solidFill>
                  <a:srgbClr val="00B050"/>
                </a:solidFill>
              </a:rPr>
              <a:t>Floodplain question: What is the strongest flood and what is the weakest?</a:t>
            </a:r>
          </a:p>
          <a:p>
            <a:r>
              <a:rPr lang="en-US" dirty="0" smtClean="0">
                <a:solidFill>
                  <a:srgbClr val="00B050"/>
                </a:solidFill>
              </a:rPr>
              <a:t>Answer:</a:t>
            </a:r>
            <a:endParaRPr lang="en-US" dirty="0">
              <a:solidFill>
                <a:srgbClr val="00B050"/>
              </a:solidFill>
            </a:endParaRPr>
          </a:p>
          <a:p>
            <a:r>
              <a:rPr lang="en-US" dirty="0">
                <a:solidFill>
                  <a:srgbClr val="00B050"/>
                </a:solidFill>
              </a:rPr>
              <a:t>500 year floods are the strongest.</a:t>
            </a:r>
          </a:p>
          <a:p>
            <a:r>
              <a:rPr lang="en-US" dirty="0">
                <a:solidFill>
                  <a:srgbClr val="00B050"/>
                </a:solidFill>
              </a:rPr>
              <a:t>100 year floods are in the middle.</a:t>
            </a:r>
          </a:p>
          <a:p>
            <a:r>
              <a:rPr lang="en-US" dirty="0">
                <a:solidFill>
                  <a:srgbClr val="00B050"/>
                </a:solidFill>
              </a:rPr>
              <a:t>10 year floods are the weakest of the three.</a:t>
            </a:r>
          </a:p>
          <a:p>
            <a:endParaRPr lang="en-US" dirty="0"/>
          </a:p>
        </p:txBody>
      </p:sp>
      <p:sp>
        <p:nvSpPr>
          <p:cNvPr id="4" name="TextBox 3"/>
          <p:cNvSpPr txBox="1"/>
          <p:nvPr/>
        </p:nvSpPr>
        <p:spPr>
          <a:xfrm>
            <a:off x="228600" y="1752600"/>
            <a:ext cx="8001000" cy="1754326"/>
          </a:xfrm>
          <a:prstGeom prst="rect">
            <a:avLst/>
          </a:prstGeom>
          <a:noFill/>
        </p:spPr>
        <p:txBody>
          <a:bodyPr wrap="square" rtlCol="0">
            <a:spAutoFit/>
          </a:bodyPr>
          <a:lstStyle/>
          <a:p>
            <a:r>
              <a:rPr lang="en-US" u="sng" dirty="0" smtClean="0">
                <a:solidFill>
                  <a:schemeClr val="bg1"/>
                </a:solidFill>
              </a:rPr>
              <a:t>Worst Floodplain Scenario</a:t>
            </a:r>
          </a:p>
          <a:p>
            <a:r>
              <a:rPr lang="en-US" dirty="0" smtClean="0">
                <a:solidFill>
                  <a:schemeClr val="bg1"/>
                </a:solidFill>
              </a:rPr>
              <a:t>The worst floodplain is the coastal floodplain. In a scenario of a hurricane coming, giant storm surges and high winds at their highest strength hitting </a:t>
            </a:r>
            <a:r>
              <a:rPr lang="en-US" dirty="0" err="1" smtClean="0">
                <a:solidFill>
                  <a:schemeClr val="bg1"/>
                </a:solidFill>
              </a:rPr>
              <a:t>Orso</a:t>
            </a:r>
            <a:r>
              <a:rPr lang="en-US" dirty="0" smtClean="0">
                <a:solidFill>
                  <a:schemeClr val="bg1"/>
                </a:solidFill>
              </a:rPr>
              <a:t> University would cause major damages to the campus, costing very much to repair and endangering all students and staff. Also, repairs and cleanup would take a lot of time, preventing students from attending school.</a:t>
            </a:r>
            <a:endParaRPr lang="en-US" dirty="0">
              <a:solidFill>
                <a:schemeClr val="bg1"/>
              </a:solidFill>
            </a:endParaRPr>
          </a:p>
        </p:txBody>
      </p:sp>
      <p:sp>
        <p:nvSpPr>
          <p:cNvPr id="5" name="TextBox 4"/>
          <p:cNvSpPr txBox="1"/>
          <p:nvPr/>
        </p:nvSpPr>
        <p:spPr>
          <a:xfrm>
            <a:off x="457200" y="3657600"/>
            <a:ext cx="6096000" cy="3139321"/>
          </a:xfrm>
          <a:prstGeom prst="rect">
            <a:avLst/>
          </a:prstGeom>
          <a:noFill/>
        </p:spPr>
        <p:txBody>
          <a:bodyPr wrap="square" rtlCol="0">
            <a:spAutoFit/>
          </a:bodyPr>
          <a:lstStyle/>
          <a:p>
            <a:r>
              <a:rPr lang="en-US" dirty="0" smtClean="0">
                <a:solidFill>
                  <a:schemeClr val="tx2">
                    <a:lumMod val="75000"/>
                  </a:schemeClr>
                </a:solidFill>
              </a:rPr>
              <a:t>Floodplains – From Best to Worst</a:t>
            </a:r>
          </a:p>
          <a:p>
            <a:r>
              <a:rPr lang="en-US" dirty="0" smtClean="0">
                <a:solidFill>
                  <a:schemeClr val="tx2">
                    <a:lumMod val="75000"/>
                  </a:schemeClr>
                </a:solidFill>
              </a:rPr>
              <a:t>1.Shallow floodplain – Requires the shortest time to recover. Flooding lasts only a few hours, school wouldn’t be affected very much</a:t>
            </a:r>
          </a:p>
          <a:p>
            <a:endParaRPr lang="en-US" dirty="0" smtClean="0">
              <a:solidFill>
                <a:schemeClr val="tx2">
                  <a:lumMod val="75000"/>
                </a:schemeClr>
              </a:solidFill>
            </a:endParaRPr>
          </a:p>
          <a:p>
            <a:r>
              <a:rPr lang="en-US" dirty="0" smtClean="0">
                <a:solidFill>
                  <a:schemeClr val="tx2">
                    <a:lumMod val="75000"/>
                  </a:schemeClr>
                </a:solidFill>
              </a:rPr>
              <a:t>2.Valley floodplain – Flooding lasts a few days.</a:t>
            </a:r>
          </a:p>
          <a:p>
            <a:endParaRPr lang="en-US" dirty="0" smtClean="0">
              <a:solidFill>
                <a:schemeClr val="tx2">
                  <a:lumMod val="75000"/>
                </a:schemeClr>
              </a:solidFill>
            </a:endParaRPr>
          </a:p>
          <a:p>
            <a:r>
              <a:rPr lang="en-US" dirty="0" smtClean="0">
                <a:solidFill>
                  <a:schemeClr val="tx2">
                    <a:lumMod val="75000"/>
                  </a:schemeClr>
                </a:solidFill>
              </a:rPr>
              <a:t>3.Major River floodplain – Flooding usually lasts for a week</a:t>
            </a:r>
          </a:p>
          <a:p>
            <a:endParaRPr lang="en-US" dirty="0" smtClean="0">
              <a:solidFill>
                <a:schemeClr val="tx2">
                  <a:lumMod val="75000"/>
                </a:schemeClr>
              </a:solidFill>
            </a:endParaRPr>
          </a:p>
          <a:p>
            <a:r>
              <a:rPr lang="en-US" dirty="0" smtClean="0">
                <a:solidFill>
                  <a:schemeClr val="tx2">
                    <a:lumMod val="75000"/>
                  </a:schemeClr>
                </a:solidFill>
              </a:rPr>
              <a:t>4.Coastal floodplain – Major damage can be done if a hurricane hits.</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Table 4"/>
          <p:cNvGraphicFramePr>
            <a:graphicFrameLocks noGrp="1"/>
          </p:cNvGraphicFramePr>
          <p:nvPr/>
        </p:nvGraphicFramePr>
        <p:xfrm>
          <a:off x="457200" y="1371600"/>
          <a:ext cx="8153400" cy="4432300"/>
        </p:xfrm>
        <a:graphic>
          <a:graphicData uri="http://schemas.openxmlformats.org/drawingml/2006/table">
            <a:tbl>
              <a:tblPr/>
              <a:tblGrid>
                <a:gridCol w="1640701"/>
                <a:gridCol w="1716281"/>
                <a:gridCol w="1784221"/>
                <a:gridCol w="3012197"/>
              </a:tblGrid>
              <a:tr h="304800">
                <a:tc>
                  <a:txBody>
                    <a:bodyPr/>
                    <a:lstStyle/>
                    <a:p>
                      <a:pPr marL="0" marR="0" algn="l">
                        <a:spcBef>
                          <a:spcPts val="0"/>
                        </a:spcBef>
                        <a:spcAft>
                          <a:spcPts val="0"/>
                        </a:spcAft>
                      </a:pPr>
                      <a:r>
                        <a:rPr lang="en-US" sz="1200" dirty="0">
                          <a:latin typeface="Times New Roman"/>
                          <a:ea typeface="Times New Roman"/>
                          <a:cs typeface="Times New Roman"/>
                        </a:rPr>
                        <a:t>Location</a:t>
                      </a: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a:latin typeface="Times New Roman"/>
                          <a:ea typeface="Times New Roman"/>
                          <a:cs typeface="Times New Roman"/>
                        </a:rPr>
                        <a:t>Type of floodplain</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Watershed</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Flooding Threat  Level</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25500">
                <a:tc>
                  <a:txBody>
                    <a:bodyPr/>
                    <a:lstStyle/>
                    <a:p>
                      <a:pPr marL="0" marR="0" algn="l">
                        <a:spcBef>
                          <a:spcPts val="0"/>
                        </a:spcBef>
                        <a:spcAft>
                          <a:spcPts val="0"/>
                        </a:spcAft>
                      </a:pPr>
                      <a:r>
                        <a:rPr lang="en-US" sz="1200" dirty="0" smtClean="0"/>
                        <a:t>Bayside (La Porte, TX) </a:t>
                      </a:r>
                      <a:r>
                        <a:rPr lang="en-US" sz="1200" dirty="0" smtClean="0">
                          <a:sym typeface="Wingdings" pitchFamily="2" charset="2"/>
                        </a:rPr>
                        <a:t> </a:t>
                      </a:r>
                      <a:r>
                        <a:rPr lang="en-US" sz="1200" dirty="0" smtClean="0"/>
                        <a:t>12328 Bay Area Blvd., Houston, TX</a:t>
                      </a:r>
                      <a:endParaRPr lang="en-US" sz="1200" dirty="0">
                        <a:latin typeface="Times New Roman"/>
                        <a:ea typeface="Times New Roman"/>
                      </a:endParaRPr>
                    </a:p>
                  </a:txBody>
                  <a:tcPr marL="114300" marR="11430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smtClean="0">
                          <a:latin typeface="Times New Roman"/>
                          <a:ea typeface="Times New Roman"/>
                          <a:cs typeface="Times New Roman"/>
                        </a:rPr>
                        <a:t>500 year floodplain</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 Clear Creek</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 </a:t>
                      </a:r>
                      <a:r>
                        <a:rPr lang="en-US" sz="4800" dirty="0" smtClean="0">
                          <a:solidFill>
                            <a:srgbClr val="FF0000"/>
                          </a:solidFill>
                          <a:latin typeface="Times New Roman"/>
                          <a:ea typeface="Times New Roman"/>
                          <a:cs typeface="Times New Roman"/>
                        </a:rPr>
                        <a:t>F</a:t>
                      </a:r>
                      <a:endParaRPr lang="en-US" sz="4800" dirty="0">
                        <a:solidFill>
                          <a:srgbClr val="FF0000"/>
                        </a:solidFill>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25500">
                <a:tc>
                  <a:txBody>
                    <a:bodyPr/>
                    <a:lstStyle/>
                    <a:p>
                      <a:pPr marL="0" marR="0" algn="l">
                        <a:spcBef>
                          <a:spcPts val="0"/>
                        </a:spcBef>
                        <a:spcAft>
                          <a:spcPts val="0"/>
                        </a:spcAft>
                      </a:pPr>
                      <a:r>
                        <a:rPr lang="en-US" sz="1200" dirty="0" smtClean="0"/>
                        <a:t>NE Houston (Huffman, TX) </a:t>
                      </a:r>
                      <a:r>
                        <a:rPr lang="en-US" sz="1200" dirty="0" smtClean="0">
                          <a:sym typeface="Wingdings" pitchFamily="2" charset="2"/>
                        </a:rPr>
                        <a:t> </a:t>
                      </a:r>
                      <a:r>
                        <a:rPr lang="en-US" sz="1200" dirty="0" smtClean="0"/>
                        <a:t>12688 FM 1960, Huffman, TX</a:t>
                      </a: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  </a:t>
                      </a:r>
                      <a:r>
                        <a:rPr lang="en-US" sz="1200" kern="1200" baseline="0" dirty="0" smtClean="0">
                          <a:solidFill>
                            <a:schemeClr val="tx1"/>
                          </a:solidFill>
                          <a:latin typeface="+mn-lt"/>
                          <a:ea typeface="+mn-ea"/>
                          <a:cs typeface="+mn-cs"/>
                        </a:rPr>
                        <a:t>100 year floodplain</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 Cedar Bayou</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 </a:t>
                      </a:r>
                      <a:r>
                        <a:rPr lang="en-US" sz="2400" dirty="0" smtClean="0">
                          <a:solidFill>
                            <a:srgbClr val="92D050"/>
                          </a:solidFill>
                          <a:latin typeface="Times New Roman"/>
                          <a:ea typeface="Times New Roman"/>
                          <a:cs typeface="Times New Roman"/>
                        </a:rPr>
                        <a:t>C</a:t>
                      </a:r>
                      <a:endParaRPr lang="en-US" sz="2400" dirty="0">
                        <a:solidFill>
                          <a:srgbClr val="92D050"/>
                        </a:solidFill>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25500">
                <a:tc>
                  <a:txBody>
                    <a:bodyPr/>
                    <a:lstStyle/>
                    <a:p>
                      <a:pPr marL="0" marR="0" algn="l">
                        <a:spcBef>
                          <a:spcPts val="0"/>
                        </a:spcBef>
                        <a:spcAft>
                          <a:spcPts val="0"/>
                        </a:spcAft>
                      </a:pPr>
                      <a:r>
                        <a:rPr lang="en-US" sz="1200" dirty="0">
                          <a:latin typeface="Times New Roman"/>
                          <a:ea typeface="Times New Roman"/>
                          <a:cs typeface="Times New Roman"/>
                        </a:rPr>
                        <a:t>  </a:t>
                      </a:r>
                      <a:r>
                        <a:rPr lang="en-US" sz="1200" dirty="0" smtClean="0"/>
                        <a:t>W. Tomball (Tomball, TX) </a:t>
                      </a:r>
                      <a:r>
                        <a:rPr lang="en-US" sz="1200" dirty="0" smtClean="0">
                          <a:sym typeface="Wingdings" pitchFamily="2" charset="2"/>
                        </a:rPr>
                        <a:t> </a:t>
                      </a:r>
                      <a:r>
                        <a:rPr lang="en-US" sz="1200" dirty="0" smtClean="0"/>
                        <a:t>29608 Liberty </a:t>
                      </a:r>
                      <a:r>
                        <a:rPr lang="en-US" sz="1200" dirty="0" err="1" smtClean="0"/>
                        <a:t>Ln</a:t>
                      </a:r>
                      <a:r>
                        <a:rPr lang="en-US" sz="1200" dirty="0" smtClean="0"/>
                        <a:t>., Tomball, TX</a:t>
                      </a: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baseline="0" dirty="0" smtClean="0">
                          <a:latin typeface="Times New Roman"/>
                          <a:ea typeface="Times New Roman"/>
                          <a:cs typeface="Times New Roman"/>
                        </a:rPr>
                        <a:t>Area of lowest risk</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a:latin typeface="Times New Roman"/>
                          <a:ea typeface="Times New Roman"/>
                          <a:cs typeface="Times New Roman"/>
                        </a:rPr>
                        <a:t>Spring Creek</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u="sng" dirty="0">
                          <a:latin typeface="Times New Roman"/>
                          <a:ea typeface="Times New Roman"/>
                          <a:cs typeface="Times New Roman"/>
                        </a:rPr>
                        <a:t> </a:t>
                      </a:r>
                      <a:r>
                        <a:rPr lang="en-US" sz="1800" u="none" dirty="0" smtClean="0">
                          <a:solidFill>
                            <a:srgbClr val="00B0F0"/>
                          </a:solidFill>
                          <a:latin typeface="Times New Roman"/>
                          <a:ea typeface="Times New Roman"/>
                          <a:cs typeface="Times New Roman"/>
                        </a:rPr>
                        <a:t>B</a:t>
                      </a:r>
                      <a:endParaRPr lang="en-US" sz="1800" u="none" dirty="0">
                        <a:solidFill>
                          <a:srgbClr val="00B0F0"/>
                        </a:solidFill>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25500">
                <a:tc>
                  <a:txBody>
                    <a:bodyPr/>
                    <a:lstStyle/>
                    <a:p>
                      <a:pPr marL="0" marR="0" algn="l">
                        <a:spcBef>
                          <a:spcPts val="0"/>
                        </a:spcBef>
                        <a:spcAft>
                          <a:spcPts val="0"/>
                        </a:spcAft>
                      </a:pPr>
                      <a:r>
                        <a:rPr lang="en-US" sz="1200" dirty="0">
                          <a:latin typeface="Times New Roman"/>
                          <a:ea typeface="Times New Roman"/>
                          <a:cs typeface="Times New Roman"/>
                        </a:rPr>
                        <a:t>  </a:t>
                      </a:r>
                      <a:r>
                        <a:rPr lang="en-US" sz="1200" dirty="0" smtClean="0"/>
                        <a:t>Downtown East (Houston, TX) </a:t>
                      </a:r>
                      <a:r>
                        <a:rPr lang="en-US" sz="1200" dirty="0" smtClean="0">
                          <a:sym typeface="Wingdings" pitchFamily="2" charset="2"/>
                        </a:rPr>
                        <a:t> 6</a:t>
                      </a:r>
                      <a:r>
                        <a:rPr lang="en-US" sz="1200" dirty="0" smtClean="0"/>
                        <a:t>50 Oats Rd., Houston, TX</a:t>
                      </a: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 </a:t>
                      </a:r>
                      <a:r>
                        <a:rPr lang="en-US" sz="1200" dirty="0" smtClean="0">
                          <a:latin typeface="Times New Roman"/>
                          <a:ea typeface="Times New Roman"/>
                          <a:cs typeface="Times New Roman"/>
                        </a:rPr>
                        <a:t>100 year floodplain</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 Hunting Bayou</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2400" dirty="0">
                          <a:solidFill>
                            <a:srgbClr val="92D050"/>
                          </a:solidFill>
                          <a:latin typeface="Times New Roman"/>
                          <a:ea typeface="Times New Roman"/>
                          <a:cs typeface="Times New Roman"/>
                        </a:rPr>
                        <a:t> </a:t>
                      </a:r>
                      <a:r>
                        <a:rPr lang="en-US" sz="2400" dirty="0" smtClean="0">
                          <a:solidFill>
                            <a:srgbClr val="92D050"/>
                          </a:solidFill>
                          <a:latin typeface="Times New Roman"/>
                          <a:ea typeface="Times New Roman"/>
                          <a:cs typeface="Times New Roman"/>
                        </a:rPr>
                        <a:t>C</a:t>
                      </a:r>
                      <a:endParaRPr lang="en-US" sz="2400" dirty="0">
                        <a:solidFill>
                          <a:srgbClr val="92D050"/>
                        </a:solidFill>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25500">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a:latin typeface="Times New Roman"/>
                          <a:ea typeface="Times New Roman"/>
                          <a:cs typeface="Times New Roman"/>
                        </a:rPr>
                        <a:t>  </a:t>
                      </a:r>
                      <a:r>
                        <a:rPr lang="en-US" sz="1200" dirty="0" smtClean="0"/>
                        <a:t>Downtown Central (Houston, TX) </a:t>
                      </a:r>
                      <a:r>
                        <a:rPr lang="en-US" sz="1200" dirty="0" smtClean="0">
                          <a:sym typeface="Wingdings" pitchFamily="2" charset="2"/>
                        </a:rPr>
                        <a:t> </a:t>
                      </a:r>
                      <a:r>
                        <a:rPr lang="en-US" sz="1200" dirty="0" smtClean="0"/>
                        <a:t>1400 Travis St., Houston, TX</a:t>
                      </a:r>
                    </a:p>
                    <a:p>
                      <a:pPr marL="0" marR="0" algn="l">
                        <a:spcBef>
                          <a:spcPts val="0"/>
                        </a:spcBef>
                        <a:spcAft>
                          <a:spcPts val="0"/>
                        </a:spcAft>
                      </a:pP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 </a:t>
                      </a:r>
                      <a:r>
                        <a:rPr lang="en-US" sz="1200" dirty="0" smtClean="0">
                          <a:latin typeface="Times New Roman"/>
                          <a:ea typeface="Times New Roman"/>
                          <a:cs typeface="Times New Roman"/>
                        </a:rPr>
                        <a:t>Area of lowest risk</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  </a:t>
                      </a:r>
                      <a:r>
                        <a:rPr lang="en-US" sz="1200" kern="1200" dirty="0" smtClean="0">
                          <a:solidFill>
                            <a:schemeClr val="tx1"/>
                          </a:solidFill>
                          <a:latin typeface="+mn-lt"/>
                          <a:ea typeface="+mn-ea"/>
                          <a:cs typeface="+mn-cs"/>
                        </a:rPr>
                        <a:t>Buffalo Bayou</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marL="0" marR="0" algn="l">
                        <a:spcBef>
                          <a:spcPts val="0"/>
                        </a:spcBef>
                        <a:spcAft>
                          <a:spcPts val="0"/>
                        </a:spcAft>
                      </a:pPr>
                      <a:r>
                        <a:rPr lang="en-US" sz="1200" dirty="0">
                          <a:latin typeface="Times New Roman"/>
                          <a:ea typeface="Times New Roman"/>
                          <a:cs typeface="Times New Roman"/>
                        </a:rPr>
                        <a:t> </a:t>
                      </a:r>
                      <a:r>
                        <a:rPr lang="en-US" sz="1200" dirty="0" smtClean="0">
                          <a:solidFill>
                            <a:srgbClr val="002060"/>
                          </a:solidFill>
                          <a:latin typeface="Times New Roman"/>
                          <a:ea typeface="Times New Roman"/>
                          <a:cs typeface="Times New Roman"/>
                        </a:rPr>
                        <a:t>A</a:t>
                      </a:r>
                      <a:endParaRPr lang="en-US" sz="1200" dirty="0">
                        <a:solidFill>
                          <a:srgbClr val="002060"/>
                        </a:solidFill>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r>
            </a:tbl>
          </a:graphicData>
        </a:graphic>
      </p:graphicFrame>
      <p:sp>
        <p:nvSpPr>
          <p:cNvPr id="6" name="Rectangle 5"/>
          <p:cNvSpPr/>
          <p:nvPr/>
        </p:nvSpPr>
        <p:spPr>
          <a:xfrm>
            <a:off x="1981200" y="228600"/>
            <a:ext cx="5163978" cy="923330"/>
          </a:xfrm>
          <a:prstGeom prst="rect">
            <a:avLst/>
          </a:prstGeom>
          <a:noFill/>
        </p:spPr>
        <p:txBody>
          <a:bodyPr wrap="none" lIns="91440" tIns="45720" rIns="91440" bIns="45720">
            <a:spAutoFit/>
          </a:bodyPr>
          <a:lstStyle/>
          <a:p>
            <a:pPr algn="ctr"/>
            <a:r>
              <a:rPr lang="en-US" sz="54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Flooding Analysis</a:t>
            </a: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380999" y="3276600"/>
          <a:ext cx="8458200" cy="3197067"/>
        </p:xfrm>
        <a:graphic>
          <a:graphicData uri="http://schemas.openxmlformats.org/drawingml/2006/table">
            <a:tbl>
              <a:tblPr/>
              <a:tblGrid>
                <a:gridCol w="3522928"/>
                <a:gridCol w="1809071"/>
                <a:gridCol w="1618642"/>
                <a:gridCol w="1507559"/>
              </a:tblGrid>
              <a:tr h="577669">
                <a:tc>
                  <a:txBody>
                    <a:bodyPr/>
                    <a:lstStyle/>
                    <a:p>
                      <a:pPr marL="0" marR="0">
                        <a:spcBef>
                          <a:spcPts val="0"/>
                        </a:spcBef>
                        <a:spcAft>
                          <a:spcPts val="0"/>
                        </a:spcAft>
                      </a:pPr>
                      <a:r>
                        <a:rPr lang="en-US" sz="1200" dirty="0">
                          <a:latin typeface="Times New Roman"/>
                          <a:ea typeface="Times New Roman"/>
                          <a:cs typeface="Times New Roman"/>
                        </a:rPr>
                        <a:t>Location</a:t>
                      </a: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Category of hurricane that would require an evacuation</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Storm surge height that would flood the campus</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Hurricane Threat Level</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86739">
                <a:tc>
                  <a:txBody>
                    <a:bodyPr/>
                    <a:lstStyle/>
                    <a:p>
                      <a:pPr marL="0" marR="0">
                        <a:spcBef>
                          <a:spcPts val="0"/>
                        </a:spcBef>
                        <a:spcAft>
                          <a:spcPts val="0"/>
                        </a:spcAft>
                      </a:pPr>
                      <a:r>
                        <a:rPr lang="en-US" sz="1200" dirty="0">
                          <a:latin typeface="Times New Roman"/>
                          <a:ea typeface="Times New Roman"/>
                          <a:cs typeface="Times New Roman"/>
                        </a:rPr>
                        <a:t> </a:t>
                      </a:r>
                      <a:r>
                        <a:rPr lang="en-US" sz="1200" dirty="0" smtClean="0"/>
                        <a:t>Bayside (La Porte, TX) </a:t>
                      </a:r>
                      <a:r>
                        <a:rPr lang="en-US" sz="1200" dirty="0" smtClean="0">
                          <a:sym typeface="Wingdings" pitchFamily="2" charset="2"/>
                        </a:rPr>
                        <a:t> </a:t>
                      </a:r>
                      <a:r>
                        <a:rPr lang="en-US" sz="1200" dirty="0" smtClean="0"/>
                        <a:t>12328 Bay Area Blvd., Houston, TX</a:t>
                      </a: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dirty="0">
                          <a:latin typeface="Times New Roman"/>
                          <a:ea typeface="Times New Roman"/>
                          <a:cs typeface="Times New Roman"/>
                        </a:rPr>
                        <a:t> Category </a:t>
                      </a:r>
                      <a:r>
                        <a:rPr lang="en-US" sz="1200" dirty="0" smtClean="0">
                          <a:latin typeface="Times New Roman"/>
                          <a:ea typeface="Times New Roman"/>
                          <a:cs typeface="Times New Roman"/>
                        </a:rPr>
                        <a:t>3 and above</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22.4 Feet</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2800" dirty="0" smtClean="0">
                          <a:solidFill>
                            <a:srgbClr val="FFFF00"/>
                          </a:solidFill>
                          <a:latin typeface="Times New Roman"/>
                          <a:ea typeface="Times New Roman"/>
                          <a:cs typeface="Times New Roman"/>
                        </a:rPr>
                        <a:t>D</a:t>
                      </a:r>
                      <a:endParaRPr lang="en-US" sz="2800" dirty="0">
                        <a:solidFill>
                          <a:srgbClr val="FFFF00"/>
                        </a:solidFill>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97437">
                <a:tc>
                  <a:txBody>
                    <a:bodyPr/>
                    <a:lstStyle/>
                    <a:p>
                      <a:pPr marL="0" marR="0">
                        <a:spcBef>
                          <a:spcPts val="0"/>
                        </a:spcBef>
                        <a:spcAft>
                          <a:spcPts val="0"/>
                        </a:spcAft>
                      </a:pPr>
                      <a:r>
                        <a:rPr lang="en-US" sz="1200" dirty="0" smtClean="0"/>
                        <a:t>NE Houston (Huffman, TX) </a:t>
                      </a:r>
                      <a:r>
                        <a:rPr lang="en-US" sz="1200" dirty="0" smtClean="0">
                          <a:sym typeface="Wingdings" pitchFamily="2" charset="2"/>
                        </a:rPr>
                        <a:t> </a:t>
                      </a:r>
                      <a:r>
                        <a:rPr lang="en-US" sz="1200" dirty="0" smtClean="0"/>
                        <a:t>12688 FM 1960, Huffman, TX</a:t>
                      </a: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None</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latin typeface="Times New Roman"/>
                          <a:ea typeface="Times New Roman"/>
                          <a:cs typeface="Times New Roman"/>
                        </a:rPr>
                        <a:t>Not</a:t>
                      </a:r>
                      <a:r>
                        <a:rPr lang="en-US" sz="1200" baseline="0" dirty="0" smtClean="0">
                          <a:latin typeface="Times New Roman"/>
                          <a:ea typeface="Times New Roman"/>
                          <a:cs typeface="Times New Roman"/>
                        </a:rPr>
                        <a:t> affected by storm surge</a:t>
                      </a:r>
                      <a:endParaRPr lang="en-US" sz="1200" dirty="0" smtClean="0">
                        <a:latin typeface="Times New Roman"/>
                        <a:ea typeface="Times New Roman"/>
                        <a:cs typeface="Times New Roman"/>
                      </a:endParaRPr>
                    </a:p>
                    <a:p>
                      <a:pPr marL="0" marR="0">
                        <a:spcBef>
                          <a:spcPts val="0"/>
                        </a:spcBef>
                        <a:spcAft>
                          <a:spcPts val="0"/>
                        </a:spcAft>
                      </a:pP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dirty="0" smtClean="0">
                          <a:solidFill>
                            <a:srgbClr val="002060"/>
                          </a:solidFill>
                          <a:latin typeface="Times New Roman"/>
                          <a:ea typeface="Times New Roman"/>
                          <a:cs typeface="Times New Roman"/>
                        </a:rPr>
                        <a:t>A</a:t>
                      </a:r>
                      <a:endParaRPr lang="en-US" sz="1200" dirty="0">
                        <a:solidFill>
                          <a:srgbClr val="002060"/>
                        </a:solidFill>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86739">
                <a:tc>
                  <a:txBody>
                    <a:bodyPr/>
                    <a:lstStyle/>
                    <a:p>
                      <a:pPr marL="0" marR="0">
                        <a:spcBef>
                          <a:spcPts val="0"/>
                        </a:spcBef>
                        <a:spcAft>
                          <a:spcPts val="0"/>
                        </a:spcAft>
                      </a:pPr>
                      <a:r>
                        <a:rPr lang="en-US" sz="1200" dirty="0" smtClean="0">
                          <a:latin typeface="Times New Roman"/>
                          <a:ea typeface="Times New Roman"/>
                          <a:cs typeface="Times New Roman"/>
                        </a:rPr>
                        <a:t> </a:t>
                      </a:r>
                      <a:r>
                        <a:rPr lang="en-US" sz="1200" dirty="0" smtClean="0"/>
                        <a:t>W. Tomball (Tomball, TX) </a:t>
                      </a:r>
                      <a:r>
                        <a:rPr lang="en-US" sz="1200" dirty="0" smtClean="0">
                          <a:sym typeface="Wingdings" pitchFamily="2" charset="2"/>
                        </a:rPr>
                        <a:t> </a:t>
                      </a:r>
                      <a:r>
                        <a:rPr lang="en-US" sz="1200" dirty="0" smtClean="0"/>
                        <a:t>29608 Liberty </a:t>
                      </a:r>
                      <a:r>
                        <a:rPr lang="en-US" sz="1200" dirty="0" err="1" smtClean="0"/>
                        <a:t>Ln</a:t>
                      </a:r>
                      <a:r>
                        <a:rPr lang="en-US" sz="1200" dirty="0" smtClean="0"/>
                        <a:t>., Tomball, TX</a:t>
                      </a: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None</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latin typeface="Times New Roman"/>
                          <a:ea typeface="Times New Roman"/>
                          <a:cs typeface="Times New Roman"/>
                        </a:rPr>
                        <a:t>Not</a:t>
                      </a:r>
                      <a:r>
                        <a:rPr lang="en-US" sz="1200" baseline="0" dirty="0" smtClean="0">
                          <a:latin typeface="Times New Roman"/>
                          <a:ea typeface="Times New Roman"/>
                          <a:cs typeface="Times New Roman"/>
                        </a:rPr>
                        <a:t> affected by storm surge</a:t>
                      </a:r>
                      <a:endParaRPr lang="en-US" sz="1200" dirty="0" smtClean="0">
                        <a:latin typeface="Times New Roman"/>
                        <a:ea typeface="Times New Roman"/>
                        <a:cs typeface="Times New Roman"/>
                      </a:endParaRPr>
                    </a:p>
                    <a:p>
                      <a:pPr marL="0" marR="0">
                        <a:spcBef>
                          <a:spcPts val="0"/>
                        </a:spcBef>
                        <a:spcAft>
                          <a:spcPts val="0"/>
                        </a:spcAft>
                      </a:pP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dirty="0" smtClean="0">
                          <a:solidFill>
                            <a:srgbClr val="002060"/>
                          </a:solidFill>
                          <a:latin typeface="Times New Roman"/>
                          <a:ea typeface="Times New Roman"/>
                          <a:cs typeface="Times New Roman"/>
                        </a:rPr>
                        <a:t>A</a:t>
                      </a:r>
                      <a:endParaRPr lang="en-US" sz="1200" dirty="0">
                        <a:solidFill>
                          <a:srgbClr val="002060"/>
                        </a:solidFill>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86739">
                <a:tc>
                  <a:txBody>
                    <a:bodyPr/>
                    <a:lstStyle/>
                    <a:p>
                      <a:pPr marL="0" marR="0">
                        <a:spcBef>
                          <a:spcPts val="0"/>
                        </a:spcBef>
                        <a:spcAft>
                          <a:spcPts val="0"/>
                        </a:spcAft>
                      </a:pPr>
                      <a:r>
                        <a:rPr lang="en-US" sz="1200" dirty="0" smtClean="0">
                          <a:latin typeface="Times New Roman"/>
                          <a:ea typeface="Times New Roman"/>
                          <a:cs typeface="Times New Roman"/>
                        </a:rPr>
                        <a:t> </a:t>
                      </a:r>
                      <a:r>
                        <a:rPr lang="en-US" sz="1200" dirty="0" smtClean="0"/>
                        <a:t>Downtown East (Houston, TX) </a:t>
                      </a:r>
                      <a:r>
                        <a:rPr lang="en-US" sz="1200" dirty="0" smtClean="0">
                          <a:sym typeface="Wingdings" pitchFamily="2" charset="2"/>
                        </a:rPr>
                        <a:t> 6</a:t>
                      </a:r>
                      <a:r>
                        <a:rPr lang="en-US" sz="1200" dirty="0" smtClean="0"/>
                        <a:t>50 Oats Rd., Houston, TX</a:t>
                      </a: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dirty="0" smtClean="0">
                          <a:latin typeface="Times New Roman"/>
                          <a:ea typeface="Times New Roman"/>
                          <a:cs typeface="Times New Roman"/>
                        </a:rPr>
                        <a:t>Category</a:t>
                      </a:r>
                      <a:r>
                        <a:rPr lang="en-US" sz="1200" baseline="0" dirty="0" smtClean="0">
                          <a:latin typeface="Times New Roman"/>
                          <a:ea typeface="Times New Roman"/>
                          <a:cs typeface="Times New Roman"/>
                        </a:rPr>
                        <a:t> 5 and above</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dirty="0" smtClean="0">
                          <a:latin typeface="Times New Roman"/>
                          <a:ea typeface="Times New Roman"/>
                          <a:cs typeface="Times New Roman"/>
                        </a:rPr>
                        <a:t>Not</a:t>
                      </a:r>
                      <a:r>
                        <a:rPr lang="en-US" sz="1200" baseline="0" dirty="0" smtClean="0">
                          <a:latin typeface="Times New Roman"/>
                          <a:ea typeface="Times New Roman"/>
                          <a:cs typeface="Times New Roman"/>
                        </a:rPr>
                        <a:t> affected by storm surge</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2000" dirty="0" smtClean="0">
                          <a:solidFill>
                            <a:srgbClr val="00B0F0"/>
                          </a:solidFill>
                          <a:latin typeface="Times New Roman"/>
                          <a:ea typeface="Times New Roman"/>
                          <a:cs typeface="Times New Roman"/>
                        </a:rPr>
                        <a:t>B</a:t>
                      </a:r>
                      <a:endParaRPr lang="en-US" sz="2000" dirty="0">
                        <a:solidFill>
                          <a:srgbClr val="00B0F0"/>
                        </a:solidFill>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497437">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latin typeface="Times New Roman"/>
                          <a:ea typeface="Times New Roman"/>
                          <a:cs typeface="Times New Roman"/>
                        </a:rPr>
                        <a:t>  </a:t>
                      </a:r>
                      <a:r>
                        <a:rPr lang="en-US" sz="1200" dirty="0" smtClean="0"/>
                        <a:t>Downtown Central (Houston, TX) </a:t>
                      </a:r>
                      <a:r>
                        <a:rPr lang="en-US" sz="1200" dirty="0" smtClean="0">
                          <a:sym typeface="Wingdings" pitchFamily="2" charset="2"/>
                        </a:rPr>
                        <a:t> </a:t>
                      </a:r>
                      <a:r>
                        <a:rPr lang="en-US" sz="1200" dirty="0" smtClean="0"/>
                        <a:t>1400 Travis St., Houston, TX</a:t>
                      </a:r>
                    </a:p>
                    <a:p>
                      <a:pPr marL="0" marR="0">
                        <a:spcBef>
                          <a:spcPts val="0"/>
                        </a:spcBef>
                        <a:spcAft>
                          <a:spcPts val="0"/>
                        </a:spcAft>
                      </a:pP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dirty="0" smtClean="0">
                          <a:latin typeface="Times New Roman"/>
                          <a:ea typeface="Times New Roman"/>
                          <a:cs typeface="Times New Roman"/>
                        </a:rPr>
                        <a:t>None</a:t>
                      </a: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dirty="0" smtClean="0">
                          <a:latin typeface="Times New Roman"/>
                          <a:ea typeface="Times New Roman"/>
                          <a:cs typeface="Times New Roman"/>
                        </a:rPr>
                        <a:t>Not</a:t>
                      </a:r>
                      <a:r>
                        <a:rPr lang="en-US" sz="1200" baseline="0" dirty="0" smtClean="0">
                          <a:latin typeface="Times New Roman"/>
                          <a:ea typeface="Times New Roman"/>
                          <a:cs typeface="Times New Roman"/>
                        </a:rPr>
                        <a:t> affected by storm surge</a:t>
                      </a:r>
                      <a:endParaRPr lang="en-US" sz="1200" dirty="0" smtClean="0">
                        <a:latin typeface="Times New Roman"/>
                        <a:ea typeface="Times New Roman"/>
                        <a:cs typeface="Times New Roman"/>
                      </a:endParaRPr>
                    </a:p>
                    <a:p>
                      <a:pPr marL="0" marR="0">
                        <a:spcBef>
                          <a:spcPts val="0"/>
                        </a:spcBef>
                        <a:spcAft>
                          <a:spcPts val="0"/>
                        </a:spcAft>
                      </a:pPr>
                      <a:endParaRPr lang="en-US" sz="1200" dirty="0">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dirty="0" smtClean="0">
                          <a:solidFill>
                            <a:srgbClr val="002060"/>
                          </a:solidFill>
                          <a:latin typeface="Times New Roman"/>
                          <a:ea typeface="Times New Roman"/>
                          <a:cs typeface="Times New Roman"/>
                        </a:rPr>
                        <a:t>A</a:t>
                      </a:r>
                      <a:endParaRPr lang="en-US" sz="1200" dirty="0">
                        <a:solidFill>
                          <a:srgbClr val="002060"/>
                        </a:solidFill>
                        <a:latin typeface="Times New Roman"/>
                        <a:ea typeface="Times New Roman"/>
                        <a:cs typeface="Times New Roman"/>
                      </a:endParaRP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r>
            </a:tbl>
          </a:graphicData>
        </a:graphic>
      </p:graphicFrame>
      <p:sp>
        <p:nvSpPr>
          <p:cNvPr id="5" name="TextBox 4"/>
          <p:cNvSpPr txBox="1"/>
          <p:nvPr/>
        </p:nvSpPr>
        <p:spPr>
          <a:xfrm>
            <a:off x="304800" y="914400"/>
            <a:ext cx="7620000" cy="2769989"/>
          </a:xfrm>
          <a:prstGeom prst="rect">
            <a:avLst/>
          </a:prstGeom>
          <a:noFill/>
        </p:spPr>
        <p:txBody>
          <a:bodyPr wrap="square" rtlCol="0">
            <a:spAutoFit/>
          </a:bodyPr>
          <a:lstStyle/>
          <a:p>
            <a:r>
              <a:rPr lang="en-US" sz="1200" dirty="0"/>
              <a:t>Storm Surge Questions:</a:t>
            </a:r>
          </a:p>
          <a:p>
            <a:r>
              <a:rPr lang="en-US" sz="1200" dirty="0" smtClean="0">
                <a:solidFill>
                  <a:srgbClr val="FF0000"/>
                </a:solidFill>
              </a:rPr>
              <a:t>What is storm surge?</a:t>
            </a:r>
            <a:endParaRPr lang="en-US" sz="1200" dirty="0"/>
          </a:p>
          <a:p>
            <a:r>
              <a:rPr lang="en-US" sz="1200" dirty="0" smtClean="0">
                <a:solidFill>
                  <a:srgbClr val="0070C0"/>
                </a:solidFill>
              </a:rPr>
              <a:t>A </a:t>
            </a:r>
            <a:r>
              <a:rPr lang="en-US" sz="1200" dirty="0">
                <a:solidFill>
                  <a:srgbClr val="0070C0"/>
                </a:solidFill>
              </a:rPr>
              <a:t>storm surge is a large dome of water , often 50-100 miles that sweeps across the coastline when the hurricane makes landfall.</a:t>
            </a:r>
          </a:p>
          <a:p>
            <a:r>
              <a:rPr lang="en-US" sz="1200" dirty="0" smtClean="0">
                <a:solidFill>
                  <a:srgbClr val="FF0000"/>
                </a:solidFill>
              </a:rPr>
              <a:t>Why is storm surge such a huge problem in the Gulf of Mexico instead of places like the Atlantic Ocean?</a:t>
            </a:r>
            <a:endParaRPr lang="en-US" sz="1200" dirty="0" smtClean="0"/>
          </a:p>
          <a:p>
            <a:r>
              <a:rPr lang="en-US" sz="1200" dirty="0" smtClean="0">
                <a:solidFill>
                  <a:srgbClr val="0070C0"/>
                </a:solidFill>
              </a:rPr>
              <a:t>The </a:t>
            </a:r>
            <a:r>
              <a:rPr lang="en-US" sz="1200" dirty="0">
                <a:solidFill>
                  <a:srgbClr val="0070C0"/>
                </a:solidFill>
              </a:rPr>
              <a:t>water on the shoreline of the Gulf of Mexico is shallower, making the storm surge stronger.</a:t>
            </a:r>
          </a:p>
          <a:p>
            <a:r>
              <a:rPr lang="en-US" sz="1200" dirty="0" smtClean="0">
                <a:solidFill>
                  <a:srgbClr val="FF0000"/>
                </a:solidFill>
              </a:rPr>
              <a:t>What are three causes of storm surge? </a:t>
            </a:r>
          </a:p>
          <a:p>
            <a:r>
              <a:rPr lang="en-US" sz="1200" dirty="0" smtClean="0">
                <a:solidFill>
                  <a:srgbClr val="0070C0"/>
                </a:solidFill>
              </a:rPr>
              <a:t>Areas </a:t>
            </a:r>
            <a:r>
              <a:rPr lang="en-US" sz="1200" dirty="0">
                <a:solidFill>
                  <a:srgbClr val="0070C0"/>
                </a:solidFill>
              </a:rPr>
              <a:t>of high and low pressure</a:t>
            </a:r>
          </a:p>
          <a:p>
            <a:r>
              <a:rPr lang="en-US" sz="1200" dirty="0" smtClean="0">
                <a:solidFill>
                  <a:srgbClr val="0070C0"/>
                </a:solidFill>
              </a:rPr>
              <a:t>Waves</a:t>
            </a:r>
            <a:endParaRPr lang="en-US" sz="1200" dirty="0">
              <a:solidFill>
                <a:srgbClr val="0070C0"/>
              </a:solidFill>
            </a:endParaRPr>
          </a:p>
          <a:p>
            <a:r>
              <a:rPr lang="en-US" sz="1200" dirty="0" smtClean="0">
                <a:solidFill>
                  <a:srgbClr val="0070C0"/>
                </a:solidFill>
              </a:rPr>
              <a:t>Current </a:t>
            </a:r>
            <a:r>
              <a:rPr lang="en-US" sz="1200" dirty="0">
                <a:solidFill>
                  <a:srgbClr val="0070C0"/>
                </a:solidFill>
              </a:rPr>
              <a:t>actions associated with the tide</a:t>
            </a:r>
          </a:p>
          <a:p>
            <a:r>
              <a:rPr lang="en-US" sz="1200" dirty="0" smtClean="0">
                <a:solidFill>
                  <a:srgbClr val="FF0000"/>
                </a:solidFill>
              </a:rPr>
              <a:t>What makes storm surge so devastating?</a:t>
            </a:r>
            <a:r>
              <a:rPr lang="en-US" sz="1200" dirty="0" smtClean="0"/>
              <a:t> </a:t>
            </a:r>
            <a:endParaRPr lang="en-US" sz="1200" dirty="0"/>
          </a:p>
          <a:p>
            <a:r>
              <a:rPr lang="en-US" sz="1200" dirty="0" smtClean="0">
                <a:solidFill>
                  <a:srgbClr val="0070C0"/>
                </a:solidFill>
              </a:rPr>
              <a:t>It </a:t>
            </a:r>
            <a:r>
              <a:rPr lang="en-US" sz="1200" dirty="0">
                <a:solidFill>
                  <a:srgbClr val="0070C0"/>
                </a:solidFill>
              </a:rPr>
              <a:t>sweeps everything in its path away.</a:t>
            </a:r>
          </a:p>
          <a:p>
            <a:r>
              <a:rPr lang="en-US" sz="1200" dirty="0"/>
              <a:t> </a:t>
            </a:r>
          </a:p>
          <a:p>
            <a:endParaRPr lang="en-US" dirty="0"/>
          </a:p>
        </p:txBody>
      </p:sp>
      <p:sp>
        <p:nvSpPr>
          <p:cNvPr id="6" name="Rectangle 5"/>
          <p:cNvSpPr/>
          <p:nvPr/>
        </p:nvSpPr>
        <p:spPr>
          <a:xfrm>
            <a:off x="1905000" y="228600"/>
            <a:ext cx="5510996" cy="923330"/>
          </a:xfrm>
          <a:prstGeom prst="rect">
            <a:avLst/>
          </a:prstGeom>
          <a:noFill/>
        </p:spPr>
        <p:txBody>
          <a:bodyPr wrap="none" lIns="91440" tIns="45720" rIns="91440" bIns="45720">
            <a:spAutoFit/>
          </a:bodyPr>
          <a:lstStyle/>
          <a:p>
            <a:pPr algn="ctr"/>
            <a:r>
              <a:rPr lang="en-US" sz="54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Hurricane Analysis</a:t>
            </a: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Table 2"/>
          <p:cNvGraphicFramePr>
            <a:graphicFrameLocks noGrp="1"/>
          </p:cNvGraphicFramePr>
          <p:nvPr/>
        </p:nvGraphicFramePr>
        <p:xfrm>
          <a:off x="762000" y="1295403"/>
          <a:ext cx="8153400" cy="4631793"/>
        </p:xfrm>
        <a:graphic>
          <a:graphicData uri="http://schemas.openxmlformats.org/drawingml/2006/table">
            <a:tbl>
              <a:tblPr/>
              <a:tblGrid>
                <a:gridCol w="2718081"/>
                <a:gridCol w="2709645"/>
                <a:gridCol w="2725674"/>
              </a:tblGrid>
              <a:tr h="533397">
                <a:tc>
                  <a:txBody>
                    <a:bodyPr/>
                    <a:lstStyle/>
                    <a:p>
                      <a:pPr marL="0" marR="0">
                        <a:spcBef>
                          <a:spcPts val="0"/>
                        </a:spcBef>
                        <a:spcAft>
                          <a:spcPts val="0"/>
                        </a:spcAft>
                      </a:pPr>
                      <a:r>
                        <a:rPr lang="en-US" sz="1200" dirty="0">
                          <a:latin typeface="Times New Roman"/>
                          <a:ea typeface="Times New Roman"/>
                          <a:cs typeface="Times New Roman"/>
                        </a:rPr>
                        <a:t>Location</a:t>
                      </a: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Faults Nearby (High, Medium, Low)</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Projected Repair Costs</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905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17902">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a:latin typeface="Times New Roman"/>
                          <a:ea typeface="Times New Roman"/>
                          <a:cs typeface="Times New Roman"/>
                        </a:rPr>
                        <a:t> </a:t>
                      </a:r>
                      <a:r>
                        <a:rPr lang="en-US" sz="1200" dirty="0" smtClean="0"/>
                        <a:t>Bayside (La Porte, TX) </a:t>
                      </a:r>
                      <a:r>
                        <a:rPr lang="en-US" sz="1200" dirty="0" smtClean="0">
                          <a:sym typeface="Wingdings" pitchFamily="2" charset="2"/>
                        </a:rPr>
                        <a:t> </a:t>
                      </a:r>
                      <a:r>
                        <a:rPr lang="en-US" sz="1200" dirty="0" smtClean="0"/>
                        <a:t>12328 Bay Area Blvd., Houston, TX</a:t>
                      </a:r>
                      <a:endParaRPr lang="en-US" sz="1200" dirty="0" smtClean="0">
                        <a:latin typeface="Times New Roman"/>
                        <a:ea typeface="Times New Roman"/>
                        <a:cs typeface="Times New Roman"/>
                      </a:endParaRPr>
                    </a:p>
                    <a:p>
                      <a:pPr marL="0" marR="0">
                        <a:spcBef>
                          <a:spcPts val="0"/>
                        </a:spcBef>
                        <a:spcAft>
                          <a:spcPts val="0"/>
                        </a:spcAft>
                      </a:pP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High (Magnolia Fault, Ship Channel Fault, Battleground Fault, Fault) </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$2,000 per year</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20864">
                <a:tc>
                  <a:txBody>
                    <a:bodyPr/>
                    <a:lstStyle/>
                    <a:p>
                      <a:pPr marL="0" marR="0">
                        <a:spcBef>
                          <a:spcPts val="0"/>
                        </a:spcBef>
                        <a:spcAft>
                          <a:spcPts val="0"/>
                        </a:spcAft>
                      </a:pPr>
                      <a:r>
                        <a:rPr lang="en-US" sz="1200" dirty="0" smtClean="0"/>
                        <a:t>NE Houston (Huffman, TX) </a:t>
                      </a:r>
                      <a:r>
                        <a:rPr lang="en-US" sz="1200" dirty="0" smtClean="0">
                          <a:sym typeface="Wingdings" pitchFamily="2" charset="2"/>
                        </a:rPr>
                        <a:t> </a:t>
                      </a:r>
                      <a:r>
                        <a:rPr lang="en-US" sz="1200" dirty="0" smtClean="0"/>
                        <a:t>12688 FM 1960, Huffman, TX</a:t>
                      </a: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Low (one)</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$500 per year</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20864">
                <a:tc>
                  <a:txBody>
                    <a:bodyPr/>
                    <a:lstStyle/>
                    <a:p>
                      <a:pPr marL="0" marR="0">
                        <a:spcBef>
                          <a:spcPts val="0"/>
                        </a:spcBef>
                        <a:spcAft>
                          <a:spcPts val="0"/>
                        </a:spcAft>
                      </a:pPr>
                      <a:r>
                        <a:rPr lang="en-US" sz="1200" dirty="0" smtClean="0">
                          <a:latin typeface="Times New Roman"/>
                          <a:ea typeface="Times New Roman"/>
                          <a:cs typeface="Times New Roman"/>
                        </a:rPr>
                        <a:t> </a:t>
                      </a:r>
                      <a:r>
                        <a:rPr lang="en-US" sz="1200" dirty="0" smtClean="0"/>
                        <a:t>W. Tomball (Tomball, TX) </a:t>
                      </a:r>
                      <a:r>
                        <a:rPr lang="en-US" sz="1200" dirty="0" smtClean="0">
                          <a:sym typeface="Wingdings" pitchFamily="2" charset="2"/>
                        </a:rPr>
                        <a:t> </a:t>
                      </a:r>
                      <a:r>
                        <a:rPr lang="en-US" sz="1200" dirty="0" smtClean="0"/>
                        <a:t>29608 Liberty </a:t>
                      </a:r>
                      <a:r>
                        <a:rPr lang="en-US" sz="1200" dirty="0" err="1" smtClean="0"/>
                        <a:t>Ln</a:t>
                      </a:r>
                      <a:r>
                        <a:rPr lang="en-US" sz="1200" dirty="0" smtClean="0"/>
                        <a:t>., Tomball, TX</a:t>
                      </a: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Low (None)</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$100 per year</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17902">
                <a:tc>
                  <a:txBody>
                    <a:bodyPr/>
                    <a:lstStyle/>
                    <a:p>
                      <a:pPr marL="0" marR="0">
                        <a:spcBef>
                          <a:spcPts val="0"/>
                        </a:spcBef>
                        <a:spcAft>
                          <a:spcPts val="0"/>
                        </a:spcAft>
                      </a:pPr>
                      <a:r>
                        <a:rPr lang="en-US" sz="1200" dirty="0" smtClean="0">
                          <a:latin typeface="Times New Roman"/>
                          <a:ea typeface="Times New Roman"/>
                          <a:cs typeface="Times New Roman"/>
                        </a:rPr>
                        <a:t> </a:t>
                      </a:r>
                      <a:r>
                        <a:rPr lang="en-US" sz="1200" dirty="0" smtClean="0"/>
                        <a:t>Downtown East (Houston, TX) </a:t>
                      </a:r>
                      <a:r>
                        <a:rPr lang="en-US" sz="1200" dirty="0" smtClean="0">
                          <a:sym typeface="Wingdings" pitchFamily="2" charset="2"/>
                        </a:rPr>
                        <a:t> 6</a:t>
                      </a:r>
                      <a:r>
                        <a:rPr lang="en-US" sz="1200" dirty="0" smtClean="0"/>
                        <a:t>50 Oats Rd., Houston, TX</a:t>
                      </a:r>
                      <a:endParaRPr lang="en-US" sz="1200" dirty="0">
                        <a:latin typeface="Times New Roman"/>
                        <a:ea typeface="Times New Roman"/>
                        <a:cs typeface="Times New Roman"/>
                      </a:endParaRPr>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High ( Fault, Pecore Fault, Fault, Magnolia Fault, Ship Channel Fault, Battleground Fault)</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a:latin typeface="Times New Roman"/>
                          <a:ea typeface="Times New Roman"/>
                          <a:cs typeface="Times New Roman"/>
                        </a:rPr>
                        <a:t>$5,000 per year</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820864">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latin typeface="Times New Roman"/>
                          <a:ea typeface="Times New Roman"/>
                          <a:cs typeface="Times New Roman"/>
                        </a:rPr>
                        <a:t>  </a:t>
                      </a:r>
                      <a:r>
                        <a:rPr lang="en-US" sz="1200" dirty="0" smtClean="0"/>
                        <a:t>Downtown Central (Houston, TX) </a:t>
                      </a:r>
                      <a:r>
                        <a:rPr lang="en-US" sz="1200" dirty="0" smtClean="0">
                          <a:sym typeface="Wingdings" pitchFamily="2" charset="2"/>
                        </a:rPr>
                        <a:t> </a:t>
                      </a:r>
                      <a:r>
                        <a:rPr lang="en-US" sz="1200" dirty="0" smtClean="0"/>
                        <a:t>1400 Travis St., Houston, TX</a:t>
                      </a:r>
                      <a:endParaRPr lang="en-US" sz="1200" dirty="0" smtClean="0"/>
                    </a:p>
                  </a:txBody>
                  <a:tcPr marL="0" marR="0" marT="0" marB="0">
                    <a:lnL w="1905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dirty="0">
                          <a:latin typeface="Times New Roman"/>
                          <a:ea typeface="Times New Roman"/>
                          <a:cs typeface="Times New Roman"/>
                        </a:rPr>
                        <a:t>Medium ( Fault, </a:t>
                      </a:r>
                      <a:r>
                        <a:rPr lang="en-US" sz="1200" dirty="0" err="1">
                          <a:latin typeface="Times New Roman"/>
                          <a:ea typeface="Times New Roman"/>
                          <a:cs typeface="Times New Roman"/>
                        </a:rPr>
                        <a:t>Pecore</a:t>
                      </a:r>
                      <a:r>
                        <a:rPr lang="en-US" sz="1200" dirty="0">
                          <a:latin typeface="Times New Roman"/>
                          <a:ea typeface="Times New Roman"/>
                          <a:cs typeface="Times New Roman"/>
                        </a:rPr>
                        <a:t> Fault, Fault, Magnolia Fault)</a:t>
                      </a:r>
                    </a:p>
                  </a:txBody>
                  <a:tcPr marL="0" marR="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c>
                  <a:txBody>
                    <a:bodyPr/>
                    <a:lstStyle/>
                    <a:p>
                      <a:pPr marL="0" marR="0">
                        <a:spcBef>
                          <a:spcPts val="0"/>
                        </a:spcBef>
                        <a:spcAft>
                          <a:spcPts val="0"/>
                        </a:spcAft>
                      </a:pPr>
                      <a:r>
                        <a:rPr lang="en-US" sz="1200" dirty="0">
                          <a:latin typeface="Times New Roman"/>
                          <a:ea typeface="Times New Roman"/>
                          <a:cs typeface="Times New Roman"/>
                        </a:rPr>
                        <a:t>$1,000 per year</a:t>
                      </a:r>
                    </a:p>
                  </a:txBody>
                  <a:tcPr marL="0" marR="0" marT="0" marB="0">
                    <a:lnL w="12700" cap="flat" cmpd="sng" algn="ctr">
                      <a:solidFill>
                        <a:srgbClr val="000000"/>
                      </a:solidFill>
                      <a:prstDash val="solid"/>
                      <a:round/>
                      <a:headEnd type="none" w="med" len="med"/>
                      <a:tailEnd type="none" w="med" len="med"/>
                    </a:lnL>
                    <a:lnR w="1905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9050" cap="flat" cmpd="sng" algn="ctr">
                      <a:solidFill>
                        <a:srgbClr val="000000"/>
                      </a:solidFill>
                      <a:prstDash val="solid"/>
                      <a:round/>
                      <a:headEnd type="none" w="med" len="med"/>
                      <a:tailEnd type="none" w="med" len="med"/>
                    </a:lnB>
                  </a:tcPr>
                </a:tc>
              </a:tr>
            </a:tbl>
          </a:graphicData>
        </a:graphic>
      </p:graphicFrame>
      <p:sp>
        <p:nvSpPr>
          <p:cNvPr id="4" name="Rectangle 3"/>
          <p:cNvSpPr/>
          <p:nvPr/>
        </p:nvSpPr>
        <p:spPr>
          <a:xfrm>
            <a:off x="1828800" y="152400"/>
            <a:ext cx="5616026" cy="923330"/>
          </a:xfrm>
          <a:prstGeom prst="rect">
            <a:avLst/>
          </a:prstGeom>
          <a:noFill/>
        </p:spPr>
        <p:txBody>
          <a:bodyPr wrap="none" lIns="91440" tIns="45720" rIns="91440" bIns="45720">
            <a:spAutoFit/>
          </a:bodyPr>
          <a:lstStyle/>
          <a:p>
            <a:pPr algn="ctr"/>
            <a:r>
              <a:rPr lang="en-US" sz="5400" b="1" cap="none" spc="0" dirty="0" smtClean="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rPr>
              <a:t>Fault Data Analysis</a:t>
            </a:r>
            <a:endParaRPr lang="en-US" sz="5400" b="1" cap="none" spc="0" dirty="0">
              <a:ln w="12700">
                <a:solidFill>
                  <a:schemeClr val="tx2">
                    <a:satMod val="155000"/>
                  </a:schemeClr>
                </a:solidFill>
                <a:prstDash val="solid"/>
              </a:ln>
              <a:solidFill>
                <a:schemeClr val="bg2">
                  <a:tint val="85000"/>
                  <a:satMod val="155000"/>
                </a:schemeClr>
              </a:solidFill>
              <a:effectLst>
                <a:outerShdw blurRad="41275" dist="20320" dir="1800000" algn="tl" rotWithShape="0">
                  <a:srgbClr val="000000">
                    <a:alpha val="40000"/>
                  </a:srgbClr>
                </a:outerShdw>
              </a:effectLst>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0" y="304800"/>
            <a:ext cx="9448800" cy="3914918"/>
          </a:xfrm>
          <a:prstGeom prst="rect">
            <a:avLst/>
          </a:prstGeom>
          <a:noFill/>
        </p:spPr>
        <p:txBody>
          <a:bodyPr wrap="square" rtlCol="0">
            <a:spAutoFit/>
          </a:bodyPr>
          <a:lstStyle/>
          <a:p>
            <a:r>
              <a:rPr lang="en-US" dirty="0"/>
              <a:t>Fault </a:t>
            </a:r>
            <a:r>
              <a:rPr lang="en-US" dirty="0" smtClean="0"/>
              <a:t>Questions</a:t>
            </a:r>
          </a:p>
          <a:p>
            <a:r>
              <a:rPr lang="en-US" dirty="0" smtClean="0"/>
              <a:t>Use this link for the questions below.</a:t>
            </a:r>
            <a:endParaRPr lang="en-US" dirty="0" smtClean="0">
              <a:hlinkClick r:id="rId2"/>
            </a:endParaRPr>
          </a:p>
          <a:p>
            <a:r>
              <a:rPr lang="en-US" dirty="0" smtClean="0">
                <a:hlinkClick r:id="rId2"/>
              </a:rPr>
              <a:t>http://www.hcfcd.org/news/2006-1120.html </a:t>
            </a:r>
            <a:endParaRPr lang="en-US" dirty="0" smtClean="0"/>
          </a:p>
          <a:p>
            <a:endParaRPr lang="en-US" dirty="0" smtClean="0">
              <a:solidFill>
                <a:srgbClr val="FF0000"/>
              </a:solidFill>
            </a:endParaRPr>
          </a:p>
          <a:p>
            <a:r>
              <a:rPr lang="en-US" dirty="0" smtClean="0">
                <a:solidFill>
                  <a:srgbClr val="FF0000"/>
                </a:solidFill>
              </a:rPr>
              <a:t>The images included on the map are examples of which kind of weathering? </a:t>
            </a:r>
            <a:endParaRPr lang="en-US" dirty="0">
              <a:solidFill>
                <a:srgbClr val="0070C0"/>
              </a:solidFill>
            </a:endParaRPr>
          </a:p>
          <a:p>
            <a:r>
              <a:rPr lang="en-US" dirty="0" smtClean="0">
                <a:solidFill>
                  <a:srgbClr val="0070C0"/>
                </a:solidFill>
              </a:rPr>
              <a:t>Physical weathering</a:t>
            </a:r>
          </a:p>
          <a:p>
            <a:endParaRPr lang="en-US" dirty="0" smtClean="0">
              <a:solidFill>
                <a:srgbClr val="FF0000"/>
              </a:solidFill>
            </a:endParaRPr>
          </a:p>
          <a:p>
            <a:pPr marL="533400" indent="-533400">
              <a:lnSpc>
                <a:spcPct val="80000"/>
              </a:lnSpc>
              <a:buFontTx/>
              <a:buNone/>
            </a:pPr>
            <a:r>
              <a:rPr lang="en-US" dirty="0" smtClean="0">
                <a:solidFill>
                  <a:srgbClr val="FF0000"/>
                </a:solidFill>
              </a:rPr>
              <a:t> How far are Harris County’s faults moving per year? </a:t>
            </a:r>
          </a:p>
          <a:p>
            <a:pPr marL="533400" indent="-533400">
              <a:lnSpc>
                <a:spcPct val="80000"/>
              </a:lnSpc>
            </a:pPr>
            <a:r>
              <a:rPr lang="en-US" dirty="0" smtClean="0">
                <a:solidFill>
                  <a:srgbClr val="0070C0"/>
                </a:solidFill>
              </a:rPr>
              <a:t> 0.2 – 0.8 inches a year.</a:t>
            </a:r>
          </a:p>
          <a:p>
            <a:pPr marL="533400" indent="-533400">
              <a:lnSpc>
                <a:spcPct val="80000"/>
              </a:lnSpc>
              <a:buFontTx/>
              <a:buNone/>
            </a:pPr>
            <a:endParaRPr lang="en-US" dirty="0" smtClean="0">
              <a:solidFill>
                <a:srgbClr val="FF0000"/>
              </a:solidFill>
            </a:endParaRPr>
          </a:p>
          <a:p>
            <a:pPr marL="533400" indent="-533400">
              <a:lnSpc>
                <a:spcPct val="80000"/>
              </a:lnSpc>
              <a:buFontTx/>
              <a:buNone/>
            </a:pPr>
            <a:r>
              <a:rPr lang="en-US" dirty="0" smtClean="0">
                <a:solidFill>
                  <a:srgbClr val="FF0000"/>
                </a:solidFill>
              </a:rPr>
              <a:t> How would faults and weathering impact your University? </a:t>
            </a:r>
          </a:p>
          <a:p>
            <a:pPr marL="533400" indent="-533400">
              <a:lnSpc>
                <a:spcPct val="80000"/>
              </a:lnSpc>
            </a:pPr>
            <a:r>
              <a:rPr lang="en-US" dirty="0" smtClean="0">
                <a:solidFill>
                  <a:srgbClr val="0070C0"/>
                </a:solidFill>
              </a:rPr>
              <a:t> Cracks would appear, foundation of the university would be damaged, safety hazards may arise</a:t>
            </a:r>
            <a:r>
              <a:rPr lang="en-US" dirty="0" smtClean="0"/>
              <a:t>.</a:t>
            </a:r>
          </a:p>
          <a:p>
            <a:pPr marL="533400" indent="-533400">
              <a:lnSpc>
                <a:spcPct val="80000"/>
              </a:lnSpc>
              <a:buFontTx/>
              <a:buNone/>
            </a:pPr>
            <a:endParaRPr lang="en-US" dirty="0" smtClean="0">
              <a:solidFill>
                <a:srgbClr val="FF0000"/>
              </a:solidFill>
            </a:endParaRPr>
          </a:p>
          <a:p>
            <a:endParaRPr lang="en-US" dirty="0" smtClean="0"/>
          </a:p>
          <a:p>
            <a:endParaRPr lang="en-US" dirty="0"/>
          </a:p>
        </p:txBody>
      </p:sp>
      <p:sp>
        <p:nvSpPr>
          <p:cNvPr id="4" name="TextBox 3"/>
          <p:cNvSpPr txBox="1"/>
          <p:nvPr/>
        </p:nvSpPr>
        <p:spPr>
          <a:xfrm>
            <a:off x="152400" y="3733800"/>
            <a:ext cx="8839200" cy="646331"/>
          </a:xfrm>
          <a:prstGeom prst="rect">
            <a:avLst/>
          </a:prstGeom>
          <a:noFill/>
        </p:spPr>
        <p:txBody>
          <a:bodyPr wrap="square" rtlCol="0">
            <a:spAutoFit/>
          </a:bodyPr>
          <a:lstStyle/>
          <a:p>
            <a:r>
              <a:rPr lang="en-US" dirty="0" smtClean="0"/>
              <a:t>Problems that can be caused by faults are property damage, foundation instability, safety hazards, unattractive cracks, cracks that can be widened with physical weathering.</a:t>
            </a:r>
            <a:endParaRPr lang="en-US" dirty="0"/>
          </a:p>
        </p:txBody>
      </p:sp>
      <p:sp>
        <p:nvSpPr>
          <p:cNvPr id="5" name="TextBox 4"/>
          <p:cNvSpPr txBox="1"/>
          <p:nvPr/>
        </p:nvSpPr>
        <p:spPr>
          <a:xfrm>
            <a:off x="381000" y="4572000"/>
            <a:ext cx="8153400" cy="2585323"/>
          </a:xfrm>
          <a:prstGeom prst="rect">
            <a:avLst/>
          </a:prstGeom>
          <a:noFill/>
        </p:spPr>
        <p:txBody>
          <a:bodyPr wrap="square" rtlCol="0">
            <a:spAutoFit/>
          </a:bodyPr>
          <a:lstStyle/>
          <a:p>
            <a:r>
              <a:rPr lang="en-US" dirty="0" smtClean="0"/>
              <a:t>Ranking (Best to Worst :</a:t>
            </a:r>
          </a:p>
          <a:p>
            <a:pPr marL="342900" indent="-342900">
              <a:buAutoNum type="arabicPeriod"/>
            </a:pPr>
            <a:r>
              <a:rPr lang="en-US" dirty="0" smtClean="0"/>
              <a:t>W. Tomball – No faults, very little maintenance needed for fault repairs, </a:t>
            </a:r>
            <a:r>
              <a:rPr lang="en-US" dirty="0" err="1" smtClean="0"/>
              <a:t>Orso</a:t>
            </a:r>
            <a:r>
              <a:rPr lang="en-US" dirty="0" smtClean="0"/>
              <a:t> University would last the longest here.</a:t>
            </a:r>
          </a:p>
          <a:p>
            <a:pPr marL="342900" indent="-342900">
              <a:buAutoNum type="arabicPeriod"/>
            </a:pPr>
            <a:r>
              <a:rPr lang="en-US" dirty="0" smtClean="0"/>
              <a:t>NE Houston – One small fault. Damages are not very severe</a:t>
            </a:r>
          </a:p>
          <a:p>
            <a:pPr marL="342900" indent="-342900">
              <a:buAutoNum type="arabicPeriod"/>
            </a:pPr>
            <a:r>
              <a:rPr lang="en-US" dirty="0" smtClean="0"/>
              <a:t>Downtown Central – Several faults. Damages can build up.</a:t>
            </a:r>
          </a:p>
          <a:p>
            <a:pPr marL="342900" indent="-342900">
              <a:buAutoNum type="arabicPeriod"/>
            </a:pPr>
            <a:r>
              <a:rPr lang="en-US" dirty="0" smtClean="0">
                <a:latin typeface="Times New Roman"/>
                <a:ea typeface="Times New Roman"/>
                <a:cs typeface="Times New Roman"/>
              </a:rPr>
              <a:t> </a:t>
            </a:r>
            <a:r>
              <a:rPr lang="en-US" dirty="0" smtClean="0"/>
              <a:t>Bayside – High number of faults. Damage repair costs are estimated to be high.</a:t>
            </a:r>
          </a:p>
          <a:p>
            <a:pPr marL="342900" indent="-342900">
              <a:buAutoNum type="arabicPeriod"/>
            </a:pPr>
            <a:r>
              <a:rPr lang="en-US" dirty="0" smtClean="0"/>
              <a:t>Downtown East – Most amount of faults. Damage repairs </a:t>
            </a:r>
            <a:r>
              <a:rPr lang="en-US" b="1" dirty="0" smtClean="0"/>
              <a:t>will</a:t>
            </a:r>
            <a:r>
              <a:rPr lang="en-US" dirty="0" smtClean="0"/>
              <a:t> be very high.</a:t>
            </a:r>
          </a:p>
          <a:p>
            <a:pPr marL="342900" indent="-342900">
              <a:buAutoNum type="arabicPeriod"/>
            </a:pPr>
            <a:endParaRPr lang="en-US" dirty="0" smtClean="0"/>
          </a:p>
          <a:p>
            <a:pPr marL="342900" indent="-342900">
              <a:buAutoNum type="arabicPeriod"/>
            </a:pP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211</TotalTime>
  <Words>1781</Words>
  <Application>Microsoft Office PowerPoint</Application>
  <PresentationFormat>On-screen Show (4:3)</PresentationFormat>
  <Paragraphs>253</Paragraphs>
  <Slides>14</Slides>
  <Notes>0</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Office Theme</vt:lpstr>
      <vt:lpstr>Slide 1</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vector>
  </TitlesOfParts>
  <Company>Home</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John</dc:creator>
  <cp:lastModifiedBy>John</cp:lastModifiedBy>
  <cp:revision>22</cp:revision>
  <dcterms:created xsi:type="dcterms:W3CDTF">2008-09-25T00:56:21Z</dcterms:created>
  <dcterms:modified xsi:type="dcterms:W3CDTF">2008-09-25T04:27:44Z</dcterms:modified>
</cp:coreProperties>
</file>

<file path=docProps/thumbnail.jpeg>
</file>